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2.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286" r:id="rId3"/>
    <p:sldId id="282" r:id="rId4"/>
    <p:sldId id="289" r:id="rId5"/>
    <p:sldId id="290" r:id="rId6"/>
    <p:sldId id="292" r:id="rId7"/>
    <p:sldId id="291" r:id="rId8"/>
    <p:sldId id="293" r:id="rId9"/>
    <p:sldId id="294" r:id="rId10"/>
    <p:sldId id="295" r:id="rId11"/>
    <p:sldId id="285" r:id="rId12"/>
    <p:sldId id="297" r:id="rId13"/>
    <p:sldId id="298" r:id="rId14"/>
    <p:sldId id="299" r:id="rId15"/>
    <p:sldId id="296" r:id="rId16"/>
    <p:sldId id="301" r:id="rId17"/>
    <p:sldId id="302" r:id="rId18"/>
    <p:sldId id="281" r:id="rId19"/>
    <p:sldId id="304" r:id="rId20"/>
    <p:sldId id="305" r:id="rId21"/>
    <p:sldId id="306" r:id="rId22"/>
    <p:sldId id="307" r:id="rId23"/>
    <p:sldId id="308" r:id="rId24"/>
    <p:sldId id="309" r:id="rId25"/>
    <p:sldId id="313" r:id="rId26"/>
    <p:sldId id="314" r:id="rId27"/>
    <p:sldId id="315" r:id="rId28"/>
    <p:sldId id="316" r:id="rId29"/>
    <p:sldId id="317" r:id="rId30"/>
    <p:sldId id="318" r:id="rId31"/>
    <p:sldId id="320" r:id="rId32"/>
    <p:sldId id="321" r:id="rId33"/>
    <p:sldId id="322" r:id="rId34"/>
    <p:sldId id="323" r:id="rId35"/>
    <p:sldId id="324" r:id="rId36"/>
    <p:sldId id="325" r:id="rId37"/>
    <p:sldId id="326" r:id="rId38"/>
    <p:sldId id="327" r:id="rId39"/>
    <p:sldId id="284" r:id="rId40"/>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pitchFamily="34" charset="0"/>
        <a:ea typeface="+mn-ea"/>
        <a:cs typeface="Arial" pitchFamily="34" charset="0"/>
      </a:defRPr>
    </a:lvl1pPr>
    <a:lvl2pPr marL="457200" algn="l" rtl="0" fontAlgn="base">
      <a:spcBef>
        <a:spcPct val="0"/>
      </a:spcBef>
      <a:spcAft>
        <a:spcPct val="0"/>
      </a:spcAft>
      <a:defRPr sz="2400" kern="1200">
        <a:solidFill>
          <a:schemeClr val="tx1"/>
        </a:solidFill>
        <a:latin typeface="Arial" pitchFamily="34" charset="0"/>
        <a:ea typeface="+mn-ea"/>
        <a:cs typeface="Arial" pitchFamily="34" charset="0"/>
      </a:defRPr>
    </a:lvl2pPr>
    <a:lvl3pPr marL="914400" algn="l" rtl="0" fontAlgn="base">
      <a:spcBef>
        <a:spcPct val="0"/>
      </a:spcBef>
      <a:spcAft>
        <a:spcPct val="0"/>
      </a:spcAft>
      <a:defRPr sz="2400"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sz="2400"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sz="2400" kern="1200">
        <a:solidFill>
          <a:schemeClr val="tx1"/>
        </a:solidFill>
        <a:latin typeface="Arial" pitchFamily="34" charset="0"/>
        <a:ea typeface="+mn-ea"/>
        <a:cs typeface="Arial" pitchFamily="34" charset="0"/>
      </a:defRPr>
    </a:lvl5pPr>
    <a:lvl6pPr marL="2286000" algn="l" defTabSz="914400" rtl="0" eaLnBrk="1" latinLnBrk="0" hangingPunct="1">
      <a:defRPr sz="2400" kern="1200">
        <a:solidFill>
          <a:schemeClr val="tx1"/>
        </a:solidFill>
        <a:latin typeface="Arial" pitchFamily="34" charset="0"/>
        <a:ea typeface="+mn-ea"/>
        <a:cs typeface="Arial" pitchFamily="34" charset="0"/>
      </a:defRPr>
    </a:lvl6pPr>
    <a:lvl7pPr marL="2743200" algn="l" defTabSz="914400" rtl="0" eaLnBrk="1" latinLnBrk="0" hangingPunct="1">
      <a:defRPr sz="2400" kern="1200">
        <a:solidFill>
          <a:schemeClr val="tx1"/>
        </a:solidFill>
        <a:latin typeface="Arial" pitchFamily="34" charset="0"/>
        <a:ea typeface="+mn-ea"/>
        <a:cs typeface="Arial" pitchFamily="34" charset="0"/>
      </a:defRPr>
    </a:lvl7pPr>
    <a:lvl8pPr marL="3200400" algn="l" defTabSz="914400" rtl="0" eaLnBrk="1" latinLnBrk="0" hangingPunct="1">
      <a:defRPr sz="2400" kern="1200">
        <a:solidFill>
          <a:schemeClr val="tx1"/>
        </a:solidFill>
        <a:latin typeface="Arial" pitchFamily="34" charset="0"/>
        <a:ea typeface="+mn-ea"/>
        <a:cs typeface="Arial" pitchFamily="34" charset="0"/>
      </a:defRPr>
    </a:lvl8pPr>
    <a:lvl9pPr marL="3657600" algn="l" defTabSz="914400" rtl="0" eaLnBrk="1" latinLnBrk="0" hangingPunct="1">
      <a:defRPr sz="2400"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D4D4D"/>
    <a:srgbClr val="B92D14"/>
    <a:srgbClr val="31C392"/>
    <a:srgbClr val="35759D"/>
    <a:srgbClr val="2C9483"/>
    <a:srgbClr val="35B19D"/>
    <a:srgbClr val="E8E8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2536" autoAdjust="0"/>
    <p:restoredTop sz="95596" autoAdjust="0"/>
  </p:normalViewPr>
  <p:slideViewPr>
    <p:cSldViewPr>
      <p:cViewPr>
        <p:scale>
          <a:sx n="66" d="100"/>
          <a:sy n="66" d="100"/>
        </p:scale>
        <p:origin x="-1188" y="-186"/>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0.10036307961504812"/>
          <c:y val="3.6176896361595427E-2"/>
          <c:w val="0.67966904527559047"/>
          <c:h val="0.62153145573527058"/>
        </c:manualLayout>
      </c:layout>
      <c:bar3DChart>
        <c:barDir val="col"/>
        <c:grouping val="clustered"/>
        <c:varyColors val="0"/>
        <c:ser>
          <c:idx val="0"/>
          <c:order val="0"/>
          <c:tx>
            <c:strRef>
              <c:f>Sheet1!$B$1</c:f>
              <c:strCache>
                <c:ptCount val="1"/>
                <c:pt idx="0">
                  <c:v>Chưa</c:v>
                </c:pt>
              </c:strCache>
            </c:strRef>
          </c:tx>
          <c:invertIfNegative val="0"/>
          <c:cat>
            <c:strRef>
              <c:f>Sheet1!$A$2:$A$6</c:f>
              <c:strCache>
                <c:ptCount val="5"/>
                <c:pt idx="0">
                  <c:v>Khảo sát yêu cầu nhân lực của DN</c:v>
                </c:pt>
                <c:pt idx="1">
                  <c:v>Tọa đàm về nghề nghiệp cho SV</c:v>
                </c:pt>
                <c:pt idx="2">
                  <c:v>Tham quan thực tế tại DN</c:v>
                </c:pt>
                <c:pt idx="3">
                  <c:v>Hội nghị khách hàng, tuyển dụng</c:v>
                </c:pt>
                <c:pt idx="4">
                  <c:v>Hợp đồng công việc NT- DN - SV</c:v>
                </c:pt>
              </c:strCache>
            </c:strRef>
          </c:cat>
          <c:val>
            <c:numRef>
              <c:f>Sheet1!$B$2:$B$6</c:f>
              <c:numCache>
                <c:formatCode>0%</c:formatCode>
                <c:ptCount val="5"/>
                <c:pt idx="0">
                  <c:v>0.18</c:v>
                </c:pt>
                <c:pt idx="1">
                  <c:v>0.25</c:v>
                </c:pt>
                <c:pt idx="2">
                  <c:v>0.28000000000000003</c:v>
                </c:pt>
                <c:pt idx="3">
                  <c:v>0.31</c:v>
                </c:pt>
                <c:pt idx="4">
                  <c:v>0.37</c:v>
                </c:pt>
              </c:numCache>
            </c:numRef>
          </c:val>
        </c:ser>
        <c:ser>
          <c:idx val="1"/>
          <c:order val="1"/>
          <c:tx>
            <c:strRef>
              <c:f>Sheet1!$C$1</c:f>
              <c:strCache>
                <c:ptCount val="1"/>
                <c:pt idx="0">
                  <c:v>Thỉnh thoảng</c:v>
                </c:pt>
              </c:strCache>
            </c:strRef>
          </c:tx>
          <c:spPr>
            <a:solidFill>
              <a:srgbClr val="FF0000"/>
            </a:solidFill>
          </c:spPr>
          <c:invertIfNegative val="0"/>
          <c:cat>
            <c:strRef>
              <c:f>Sheet1!$A$2:$A$6</c:f>
              <c:strCache>
                <c:ptCount val="5"/>
                <c:pt idx="0">
                  <c:v>Khảo sát yêu cầu nhân lực của DN</c:v>
                </c:pt>
                <c:pt idx="1">
                  <c:v>Tọa đàm về nghề nghiệp cho SV</c:v>
                </c:pt>
                <c:pt idx="2">
                  <c:v>Tham quan thực tế tại DN</c:v>
                </c:pt>
                <c:pt idx="3">
                  <c:v>Hội nghị khách hàng, tuyển dụng</c:v>
                </c:pt>
                <c:pt idx="4">
                  <c:v>Hợp đồng công việc NT- DN - SV</c:v>
                </c:pt>
              </c:strCache>
            </c:strRef>
          </c:cat>
          <c:val>
            <c:numRef>
              <c:f>Sheet1!$C$2:$C$6</c:f>
              <c:numCache>
                <c:formatCode>0%</c:formatCode>
                <c:ptCount val="5"/>
                <c:pt idx="0">
                  <c:v>0.62</c:v>
                </c:pt>
                <c:pt idx="1">
                  <c:v>0.57999999999999996</c:v>
                </c:pt>
                <c:pt idx="2">
                  <c:v>0.63</c:v>
                </c:pt>
                <c:pt idx="3">
                  <c:v>0.56999999999999995</c:v>
                </c:pt>
                <c:pt idx="4">
                  <c:v>0.51</c:v>
                </c:pt>
              </c:numCache>
            </c:numRef>
          </c:val>
        </c:ser>
        <c:ser>
          <c:idx val="2"/>
          <c:order val="2"/>
          <c:tx>
            <c:strRef>
              <c:f>Sheet1!$D$1</c:f>
              <c:strCache>
                <c:ptCount val="1"/>
                <c:pt idx="0">
                  <c:v>Thường xuyên</c:v>
                </c:pt>
              </c:strCache>
            </c:strRef>
          </c:tx>
          <c:spPr>
            <a:solidFill>
              <a:srgbClr val="FFC000"/>
            </a:solidFill>
          </c:spPr>
          <c:invertIfNegative val="0"/>
          <c:cat>
            <c:strRef>
              <c:f>Sheet1!$A$2:$A$6</c:f>
              <c:strCache>
                <c:ptCount val="5"/>
                <c:pt idx="0">
                  <c:v>Khảo sát yêu cầu nhân lực của DN</c:v>
                </c:pt>
                <c:pt idx="1">
                  <c:v>Tọa đàm về nghề nghiệp cho SV</c:v>
                </c:pt>
                <c:pt idx="2">
                  <c:v>Tham quan thực tế tại DN</c:v>
                </c:pt>
                <c:pt idx="3">
                  <c:v>Hội nghị khách hàng, tuyển dụng</c:v>
                </c:pt>
                <c:pt idx="4">
                  <c:v>Hợp đồng công việc NT- DN - SV</c:v>
                </c:pt>
              </c:strCache>
            </c:strRef>
          </c:cat>
          <c:val>
            <c:numRef>
              <c:f>Sheet1!$D$2:$D$6</c:f>
              <c:numCache>
                <c:formatCode>0%</c:formatCode>
                <c:ptCount val="5"/>
                <c:pt idx="0">
                  <c:v>0.2</c:v>
                </c:pt>
                <c:pt idx="1">
                  <c:v>0.17</c:v>
                </c:pt>
                <c:pt idx="2">
                  <c:v>0.09</c:v>
                </c:pt>
                <c:pt idx="3">
                  <c:v>0.11</c:v>
                </c:pt>
                <c:pt idx="4">
                  <c:v>0.12</c:v>
                </c:pt>
              </c:numCache>
            </c:numRef>
          </c:val>
        </c:ser>
        <c:dLbls>
          <c:showLegendKey val="0"/>
          <c:showVal val="0"/>
          <c:showCatName val="0"/>
          <c:showSerName val="0"/>
          <c:showPercent val="0"/>
          <c:showBubbleSize val="0"/>
        </c:dLbls>
        <c:gapWidth val="150"/>
        <c:shape val="cylinder"/>
        <c:axId val="100310016"/>
        <c:axId val="6104768"/>
        <c:axId val="0"/>
      </c:bar3DChart>
      <c:catAx>
        <c:axId val="100310016"/>
        <c:scaling>
          <c:orientation val="minMax"/>
        </c:scaling>
        <c:delete val="0"/>
        <c:axPos val="b"/>
        <c:majorTickMark val="out"/>
        <c:minorTickMark val="none"/>
        <c:tickLblPos val="nextTo"/>
        <c:crossAx val="6104768"/>
        <c:crosses val="autoZero"/>
        <c:auto val="1"/>
        <c:lblAlgn val="ctr"/>
        <c:lblOffset val="100"/>
        <c:noMultiLvlLbl val="0"/>
      </c:catAx>
      <c:valAx>
        <c:axId val="6104768"/>
        <c:scaling>
          <c:orientation val="minMax"/>
        </c:scaling>
        <c:delete val="0"/>
        <c:axPos val="l"/>
        <c:majorGridlines>
          <c:spPr>
            <a:ln w="38100" cap="flat" cmpd="sng" algn="ctr">
              <a:solidFill>
                <a:schemeClr val="accent4"/>
              </a:solidFill>
              <a:prstDash val="solid"/>
            </a:ln>
            <a:effectLst>
              <a:outerShdw blurRad="40000" dist="23000" dir="5400000" rotWithShape="0">
                <a:srgbClr val="000000">
                  <a:alpha val="35000"/>
                </a:srgbClr>
              </a:outerShdw>
            </a:effectLst>
          </c:spPr>
        </c:majorGridlines>
        <c:numFmt formatCode="0%" sourceLinked="1"/>
        <c:majorTickMark val="out"/>
        <c:minorTickMark val="none"/>
        <c:tickLblPos val="nextTo"/>
        <c:crossAx val="100310016"/>
        <c:crosses val="autoZero"/>
        <c:crossBetween val="between"/>
      </c:valAx>
    </c:plotArea>
    <c:legend>
      <c:legendPos val="r"/>
      <c:layout/>
      <c:overlay val="0"/>
    </c:legend>
    <c:plotVisOnly val="1"/>
    <c:dispBlanksAs val="gap"/>
    <c:showDLblsOverMax val="0"/>
  </c:chart>
  <c:txPr>
    <a:bodyPr/>
    <a:lstStyle/>
    <a:p>
      <a:pPr>
        <a:defRPr sz="1800">
          <a:solidFill>
            <a:schemeClr val="accent4">
              <a:lumMod val="10000"/>
            </a:schemeClr>
          </a:solidFill>
          <a:latin typeface="Times New Roman" pitchFamily="18" charset="0"/>
          <a:cs typeface="Times New Roman" pitchFamily="18" charset="0"/>
        </a:defRPr>
      </a:pPr>
      <a:endParaRPr lang="vi-V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vi-V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75"/>
      <c:rotY val="0"/>
      <c:rAngAx val="0"/>
      <c:perspective val="30"/>
    </c:view3D>
    <c:floor>
      <c:thickness val="0"/>
    </c:floor>
    <c:sideWall>
      <c:thickness val="0"/>
      <c:spPr>
        <a:effectLst>
          <a:glow rad="228600">
            <a:schemeClr val="accent1">
              <a:satMod val="175000"/>
              <a:alpha val="40000"/>
            </a:schemeClr>
          </a:glow>
        </a:effectLst>
        <a:scene3d>
          <a:camera prst="orthographicFront"/>
          <a:lightRig rig="threePt" dir="t"/>
        </a:scene3d>
        <a:sp3d>
          <a:bevelT/>
        </a:sp3d>
      </c:spPr>
    </c:sideWall>
    <c:backWall>
      <c:thickness val="0"/>
      <c:spPr>
        <a:effectLst>
          <a:glow rad="228600">
            <a:schemeClr val="accent1">
              <a:satMod val="175000"/>
              <a:alpha val="40000"/>
            </a:schemeClr>
          </a:glow>
        </a:effectLst>
        <a:scene3d>
          <a:camera prst="orthographicFront"/>
          <a:lightRig rig="threePt" dir="t"/>
        </a:scene3d>
        <a:sp3d>
          <a:bevelT/>
        </a:sp3d>
      </c:spPr>
    </c:backWall>
    <c:plotArea>
      <c:layout/>
      <c:pie3DChart>
        <c:varyColors val="1"/>
        <c:ser>
          <c:idx val="0"/>
          <c:order val="0"/>
          <c:tx>
            <c:strRef>
              <c:f>Sheet1!$B$1</c:f>
              <c:strCache>
                <c:ptCount val="1"/>
                <c:pt idx="0">
                  <c:v>2016</c:v>
                </c:pt>
              </c:strCache>
            </c:strRef>
          </c:tx>
          <c:spPr>
            <a:scene3d>
              <a:camera prst="orthographicFront"/>
              <a:lightRig rig="threePt" dir="t"/>
            </a:scene3d>
            <a:sp3d>
              <a:bevelT prst="relaxedInset"/>
            </a:sp3d>
          </c:spPr>
          <c:dPt>
            <c:idx val="0"/>
            <c:bubble3D val="0"/>
            <c:spPr>
              <a:solidFill>
                <a:srgbClr val="FFC000"/>
              </a:solidFill>
              <a:scene3d>
                <a:camera prst="orthographicFront"/>
                <a:lightRig rig="threePt" dir="t"/>
              </a:scene3d>
              <a:sp3d>
                <a:bevelT prst="relaxedInset"/>
              </a:sp3d>
            </c:spPr>
          </c:dPt>
          <c:dPt>
            <c:idx val="1"/>
            <c:bubble3D val="0"/>
            <c:spPr>
              <a:solidFill>
                <a:srgbClr val="35759D"/>
              </a:solidFill>
              <a:scene3d>
                <a:camera prst="orthographicFront"/>
                <a:lightRig rig="threePt" dir="t"/>
              </a:scene3d>
              <a:sp3d>
                <a:bevelT prst="relaxedInset"/>
              </a:sp3d>
            </c:spPr>
          </c:dPt>
          <c:dPt>
            <c:idx val="2"/>
            <c:bubble3D val="0"/>
            <c:spPr>
              <a:scene3d>
                <a:camera prst="orthographicFront"/>
                <a:lightRig rig="threePt" dir="t"/>
              </a:scene3d>
              <a:sp3d>
                <a:bevelT prst="relaxedInset"/>
              </a:sp3d>
            </c:spPr>
          </c:dPt>
          <c:dPt>
            <c:idx val="3"/>
            <c:bubble3D val="0"/>
            <c:spPr>
              <a:solidFill>
                <a:srgbClr val="4D4D4D"/>
              </a:solidFill>
              <a:scene3d>
                <a:camera prst="orthographicFront"/>
                <a:lightRig rig="threePt" dir="t"/>
              </a:scene3d>
              <a:sp3d>
                <a:bevelT prst="relaxedInset"/>
              </a:sp3d>
            </c:spPr>
          </c:dPt>
          <c:dPt>
            <c:idx val="4"/>
            <c:bubble3D val="0"/>
            <c:spPr>
              <a:solidFill>
                <a:srgbClr val="31C392"/>
              </a:solidFill>
              <a:scene3d>
                <a:camera prst="orthographicFront"/>
                <a:lightRig rig="threePt" dir="t"/>
              </a:scene3d>
              <a:sp3d>
                <a:bevelT prst="relaxedInset"/>
              </a:sp3d>
            </c:spPr>
          </c:dPt>
          <c:dPt>
            <c:idx val="5"/>
            <c:bubble3D val="0"/>
            <c:spPr>
              <a:solidFill>
                <a:srgbClr val="92D050"/>
              </a:solidFill>
              <a:scene3d>
                <a:camera prst="orthographicFront"/>
                <a:lightRig rig="threePt" dir="t"/>
              </a:scene3d>
              <a:sp3d>
                <a:bevelT prst="relaxedInset"/>
              </a:sp3d>
            </c:spPr>
          </c:dPt>
          <c:dPt>
            <c:idx val="6"/>
            <c:bubble3D val="0"/>
            <c:spPr>
              <a:solidFill>
                <a:srgbClr val="B92D14"/>
              </a:solidFill>
              <a:scene3d>
                <a:camera prst="orthographicFront"/>
                <a:lightRig rig="threePt" dir="t"/>
              </a:scene3d>
              <a:sp3d>
                <a:bevelT prst="relaxedInset"/>
              </a:sp3d>
            </c:spPr>
          </c:dPt>
          <c:dPt>
            <c:idx val="7"/>
            <c:bubble3D val="0"/>
            <c:spPr>
              <a:scene3d>
                <a:camera prst="orthographicFront"/>
                <a:lightRig rig="threePt" dir="t"/>
              </a:scene3d>
              <a:sp3d>
                <a:bevelT prst="relaxedInset"/>
              </a:sp3d>
            </c:spPr>
          </c:dPt>
          <c:dPt>
            <c:idx val="8"/>
            <c:bubble3D val="0"/>
            <c:spPr>
              <a:solidFill>
                <a:srgbClr val="FF0000"/>
              </a:solidFill>
              <a:scene3d>
                <a:camera prst="orthographicFront"/>
                <a:lightRig rig="threePt" dir="t"/>
              </a:scene3d>
              <a:sp3d>
                <a:bevelT prst="relaxedInset"/>
              </a:sp3d>
            </c:spPr>
          </c:dPt>
          <c:dPt>
            <c:idx val="9"/>
            <c:bubble3D val="0"/>
            <c:spPr>
              <a:solidFill>
                <a:schemeClr val="bg2"/>
              </a:solidFill>
              <a:scene3d>
                <a:camera prst="orthographicFront"/>
                <a:lightRig rig="threePt" dir="t"/>
              </a:scene3d>
              <a:sp3d>
                <a:bevelT/>
              </a:sp3d>
            </c:spPr>
          </c:dPt>
          <c:dLbls>
            <c:showLegendKey val="0"/>
            <c:showVal val="0"/>
            <c:showCatName val="0"/>
            <c:showSerName val="0"/>
            <c:showPercent val="1"/>
            <c:showBubbleSize val="0"/>
            <c:showLeaderLines val="1"/>
          </c:dLbls>
          <c:cat>
            <c:strRef>
              <c:f>Sheet1!$A$2:$A$11</c:f>
              <c:strCache>
                <c:ptCount val="10"/>
                <c:pt idx="0">
                  <c:v>Cung cấp địa điểm thực tập, tham quan</c:v>
                </c:pt>
                <c:pt idx="1">
                  <c:v>Cung cấp thông tin yêu cầu nguồn nhân lực</c:v>
                </c:pt>
                <c:pt idx="2">
                  <c:v>Tuyển dụng sinh viên sau tốt nghiệp</c:v>
                </c:pt>
                <c:pt idx="3">
                  <c:v>Hợp tác đào tạo sinh viên tại doanh nghiệp</c:v>
                </c:pt>
                <c:pt idx="4">
                  <c:v>Hợp tác bồi dưỡng giảng viên tại doanh nghiệp</c:v>
                </c:pt>
                <c:pt idx="5">
                  <c:v>Tham gia đánh giá tốt nghiệp</c:v>
                </c:pt>
                <c:pt idx="6">
                  <c:v>Tham gia xây dựng chương trình đào tạo</c:v>
                </c:pt>
                <c:pt idx="7">
                  <c:v>Hỗ trợ tài chính (học bổng)</c:v>
                </c:pt>
                <c:pt idx="8">
                  <c:v>Hỗ trợ máy móc thiết bị đào tạo</c:v>
                </c:pt>
                <c:pt idx="9">
                  <c:v>Hỗ trợ cán bộ kỹ thuật tham gia giảng dạy tại Trường</c:v>
                </c:pt>
              </c:strCache>
            </c:strRef>
          </c:cat>
          <c:val>
            <c:numRef>
              <c:f>Sheet1!$B$2:$B$11</c:f>
              <c:numCache>
                <c:formatCode>0%</c:formatCode>
                <c:ptCount val="10"/>
                <c:pt idx="0">
                  <c:v>0.83</c:v>
                </c:pt>
                <c:pt idx="1">
                  <c:v>0.81</c:v>
                </c:pt>
                <c:pt idx="2">
                  <c:v>0.81</c:v>
                </c:pt>
                <c:pt idx="3">
                  <c:v>0.79</c:v>
                </c:pt>
                <c:pt idx="4">
                  <c:v>0.67</c:v>
                </c:pt>
                <c:pt idx="5">
                  <c:v>0.67</c:v>
                </c:pt>
                <c:pt idx="6">
                  <c:v>0.63</c:v>
                </c:pt>
                <c:pt idx="7">
                  <c:v>0.61</c:v>
                </c:pt>
                <c:pt idx="8">
                  <c:v>0.61</c:v>
                </c:pt>
                <c:pt idx="9">
                  <c:v>0.54</c:v>
                </c:pt>
              </c:numCache>
            </c:numRef>
          </c:val>
        </c:ser>
        <c:dLbls>
          <c:showLegendKey val="0"/>
          <c:showVal val="0"/>
          <c:showCatName val="0"/>
          <c:showSerName val="0"/>
          <c:showPercent val="1"/>
          <c:showBubbleSize val="0"/>
          <c:showLeaderLines val="1"/>
        </c:dLbls>
      </c:pie3DChart>
    </c:plotArea>
    <c:legend>
      <c:legendPos val="r"/>
      <c:layout>
        <c:manualLayout>
          <c:xMode val="edge"/>
          <c:yMode val="edge"/>
          <c:x val="0.62570397975516434"/>
          <c:y val="0"/>
          <c:w val="0.33845362999955653"/>
          <c:h val="0.99898284444149787"/>
        </c:manualLayout>
      </c:layout>
      <c:overlay val="0"/>
      <c:txPr>
        <a:bodyPr/>
        <a:lstStyle/>
        <a:p>
          <a:pPr>
            <a:defRPr sz="1600"/>
          </a:pPr>
          <a:endParaRPr lang="vi-VN"/>
        </a:p>
      </c:txPr>
    </c:legend>
    <c:plotVisOnly val="1"/>
    <c:dispBlanksAs val="gap"/>
    <c:showDLblsOverMax val="0"/>
  </c:chart>
  <c:spPr>
    <a:scene3d>
      <a:camera prst="orthographicFront"/>
      <a:lightRig rig="threePt" dir="t"/>
    </a:scene3d>
    <a:sp3d>
      <a:bevelT w="114300" prst="hardEdge"/>
    </a:sp3d>
  </c:spPr>
  <c:txPr>
    <a:bodyPr/>
    <a:lstStyle/>
    <a:p>
      <a:pPr>
        <a:defRPr sz="1800">
          <a:solidFill>
            <a:schemeClr val="accent4">
              <a:lumMod val="10000"/>
            </a:schemeClr>
          </a:solidFill>
          <a:latin typeface="Times New Roman" pitchFamily="18" charset="0"/>
          <a:cs typeface="Times New Roman" pitchFamily="18" charset="0"/>
        </a:defRPr>
      </a:pPr>
      <a:endParaRPr lang="vi-VN"/>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9C6D60-E44A-4F04-837A-6B37ECC8A6C2}" type="doc">
      <dgm:prSet loTypeId="urn:microsoft.com/office/officeart/2005/8/layout/hList1" loCatId="list" qsTypeId="urn:microsoft.com/office/officeart/2005/8/quickstyle/simple5" qsCatId="simple" csTypeId="urn:microsoft.com/office/officeart/2005/8/colors/accent1_2" csCatId="accent1" phldr="1"/>
      <dgm:spPr/>
      <dgm:t>
        <a:bodyPr/>
        <a:lstStyle/>
        <a:p>
          <a:endParaRPr lang="vi-VN"/>
        </a:p>
      </dgm:t>
    </dgm:pt>
    <dgm:pt modelId="{85A43AD0-2404-494D-8684-E7FE0A141239}">
      <dgm:prSet phldrT="[Text]" custT="1"/>
      <dgm:spPr/>
      <dgm:t>
        <a:bodyPr/>
        <a:lstStyle/>
        <a:p>
          <a:r>
            <a:rPr lang="vi-VN" sz="2600" b="1" dirty="0" smtClean="0">
              <a:latin typeface="Times New Roman" pitchFamily="18" charset="0"/>
              <a:cs typeface="Times New Roman" pitchFamily="18" charset="0"/>
            </a:rPr>
            <a:t>BƯỚC 1</a:t>
          </a:r>
          <a:endParaRPr lang="vi-VN" sz="2600" b="1" dirty="0">
            <a:latin typeface="Times New Roman" pitchFamily="18" charset="0"/>
            <a:cs typeface="Times New Roman" pitchFamily="18" charset="0"/>
          </a:endParaRPr>
        </a:p>
      </dgm:t>
    </dgm:pt>
    <dgm:pt modelId="{CB37CE14-E538-4BB1-B370-7F45B5ADF8AE}" type="parTrans" cxnId="{20173C4F-EB61-4C85-B69A-D251F8918B61}">
      <dgm:prSet/>
      <dgm:spPr/>
      <dgm:t>
        <a:bodyPr/>
        <a:lstStyle/>
        <a:p>
          <a:endParaRPr lang="vi-VN">
            <a:latin typeface="Times New Roman" pitchFamily="18" charset="0"/>
            <a:cs typeface="Times New Roman" pitchFamily="18" charset="0"/>
          </a:endParaRPr>
        </a:p>
      </dgm:t>
    </dgm:pt>
    <dgm:pt modelId="{DE0CDBA7-6E88-4B83-9705-3107CDE8DED1}" type="sibTrans" cxnId="{20173C4F-EB61-4C85-B69A-D251F8918B61}">
      <dgm:prSet/>
      <dgm:spPr/>
      <dgm:t>
        <a:bodyPr/>
        <a:lstStyle/>
        <a:p>
          <a:endParaRPr lang="vi-VN">
            <a:latin typeface="Times New Roman" pitchFamily="18" charset="0"/>
            <a:cs typeface="Times New Roman" pitchFamily="18" charset="0"/>
          </a:endParaRPr>
        </a:p>
      </dgm:t>
    </dgm:pt>
    <dgm:pt modelId="{315FED69-2278-4162-9811-B25983F2646A}">
      <dgm:prSet phldrT="[Text]" custT="1"/>
      <dgm:spPr/>
      <dgm:t>
        <a:bodyPr/>
        <a:lstStyle/>
        <a:p>
          <a:r>
            <a:rPr lang="vi-VN" sz="2600" dirty="0" smtClean="0">
              <a:solidFill>
                <a:srgbClr val="000000"/>
              </a:solidFill>
              <a:latin typeface="Times New Roman" pitchFamily="18" charset="0"/>
              <a:cs typeface="Times New Roman" pitchFamily="18" charset="0"/>
            </a:rPr>
            <a:t>Lựa chọn mô hình liên kết</a:t>
          </a:r>
          <a:endParaRPr lang="vi-VN" sz="2600" dirty="0">
            <a:solidFill>
              <a:srgbClr val="000000"/>
            </a:solidFill>
            <a:latin typeface="Times New Roman" pitchFamily="18" charset="0"/>
            <a:cs typeface="Times New Roman" pitchFamily="18" charset="0"/>
          </a:endParaRPr>
        </a:p>
      </dgm:t>
    </dgm:pt>
    <dgm:pt modelId="{FCCD2DEE-BF87-41D7-9D53-80776A6694FA}" type="parTrans" cxnId="{372FDDC9-40E3-4225-82FD-2269818776CB}">
      <dgm:prSet/>
      <dgm:spPr/>
      <dgm:t>
        <a:bodyPr/>
        <a:lstStyle/>
        <a:p>
          <a:endParaRPr lang="vi-VN">
            <a:latin typeface="Times New Roman" pitchFamily="18" charset="0"/>
            <a:cs typeface="Times New Roman" pitchFamily="18" charset="0"/>
          </a:endParaRPr>
        </a:p>
      </dgm:t>
    </dgm:pt>
    <dgm:pt modelId="{F878E61B-C91A-43D3-8BA4-202C831D05FD}" type="sibTrans" cxnId="{372FDDC9-40E3-4225-82FD-2269818776CB}">
      <dgm:prSet/>
      <dgm:spPr/>
      <dgm:t>
        <a:bodyPr/>
        <a:lstStyle/>
        <a:p>
          <a:endParaRPr lang="vi-VN">
            <a:latin typeface="Times New Roman" pitchFamily="18" charset="0"/>
            <a:cs typeface="Times New Roman" pitchFamily="18" charset="0"/>
          </a:endParaRPr>
        </a:p>
      </dgm:t>
    </dgm:pt>
    <dgm:pt modelId="{E2B74FDC-DC5B-4E6B-98C7-AD50DBEB9816}">
      <dgm:prSet phldrT="[Text]" custT="1"/>
      <dgm:spPr>
        <a:solidFill>
          <a:srgbClr val="92D050"/>
        </a:solidFill>
      </dgm:spPr>
      <dgm:t>
        <a:bodyPr/>
        <a:lstStyle/>
        <a:p>
          <a:r>
            <a:rPr lang="vi-VN" sz="2600" b="1" dirty="0" smtClean="0">
              <a:latin typeface="Times New Roman" pitchFamily="18" charset="0"/>
              <a:cs typeface="Times New Roman" pitchFamily="18" charset="0"/>
            </a:rPr>
            <a:t>BƯỚC 2</a:t>
          </a:r>
          <a:endParaRPr lang="vi-VN" sz="2600" b="1" dirty="0">
            <a:latin typeface="Times New Roman" pitchFamily="18" charset="0"/>
            <a:cs typeface="Times New Roman" pitchFamily="18" charset="0"/>
          </a:endParaRPr>
        </a:p>
      </dgm:t>
    </dgm:pt>
    <dgm:pt modelId="{90D5BB17-ABEC-439E-A092-E8C081059CD6}" type="parTrans" cxnId="{DF593DD4-8349-43BE-AB48-08750CE3871F}">
      <dgm:prSet/>
      <dgm:spPr/>
      <dgm:t>
        <a:bodyPr/>
        <a:lstStyle/>
        <a:p>
          <a:endParaRPr lang="vi-VN">
            <a:latin typeface="Times New Roman" pitchFamily="18" charset="0"/>
            <a:cs typeface="Times New Roman" pitchFamily="18" charset="0"/>
          </a:endParaRPr>
        </a:p>
      </dgm:t>
    </dgm:pt>
    <dgm:pt modelId="{FAE057C5-5853-454F-BB97-6A70910E7986}" type="sibTrans" cxnId="{DF593DD4-8349-43BE-AB48-08750CE3871F}">
      <dgm:prSet/>
      <dgm:spPr/>
      <dgm:t>
        <a:bodyPr/>
        <a:lstStyle/>
        <a:p>
          <a:endParaRPr lang="vi-VN">
            <a:latin typeface="Times New Roman" pitchFamily="18" charset="0"/>
            <a:cs typeface="Times New Roman" pitchFamily="18" charset="0"/>
          </a:endParaRPr>
        </a:p>
      </dgm:t>
    </dgm:pt>
    <dgm:pt modelId="{4C6F5117-D1F4-48E3-A6BC-1D398F326BC2}">
      <dgm:prSet phldrT="[Text]" custT="1"/>
      <dgm:spPr/>
      <dgm:t>
        <a:bodyPr/>
        <a:lstStyle/>
        <a:p>
          <a:r>
            <a:rPr lang="vi-VN" sz="2600" dirty="0" smtClean="0">
              <a:solidFill>
                <a:srgbClr val="000000"/>
              </a:solidFill>
              <a:latin typeface="Times New Roman" pitchFamily="18" charset="0"/>
              <a:cs typeface="Times New Roman" pitchFamily="18" charset="0"/>
            </a:rPr>
            <a:t>Lựa chọn mức độ liên kết</a:t>
          </a:r>
          <a:endParaRPr lang="vi-VN" sz="2600" dirty="0">
            <a:solidFill>
              <a:srgbClr val="000000"/>
            </a:solidFill>
            <a:latin typeface="Times New Roman" pitchFamily="18" charset="0"/>
            <a:cs typeface="Times New Roman" pitchFamily="18" charset="0"/>
          </a:endParaRPr>
        </a:p>
      </dgm:t>
    </dgm:pt>
    <dgm:pt modelId="{9200C798-1139-4CE2-AE42-F85613061523}" type="parTrans" cxnId="{30EAEE1D-B8DE-4E75-9A82-AD543DC8592C}">
      <dgm:prSet/>
      <dgm:spPr/>
      <dgm:t>
        <a:bodyPr/>
        <a:lstStyle/>
        <a:p>
          <a:endParaRPr lang="vi-VN">
            <a:latin typeface="Times New Roman" pitchFamily="18" charset="0"/>
            <a:cs typeface="Times New Roman" pitchFamily="18" charset="0"/>
          </a:endParaRPr>
        </a:p>
      </dgm:t>
    </dgm:pt>
    <dgm:pt modelId="{0391B88D-4E5C-421F-9474-91C20D1F03C0}" type="sibTrans" cxnId="{30EAEE1D-B8DE-4E75-9A82-AD543DC8592C}">
      <dgm:prSet/>
      <dgm:spPr/>
      <dgm:t>
        <a:bodyPr/>
        <a:lstStyle/>
        <a:p>
          <a:endParaRPr lang="vi-VN">
            <a:latin typeface="Times New Roman" pitchFamily="18" charset="0"/>
            <a:cs typeface="Times New Roman" pitchFamily="18" charset="0"/>
          </a:endParaRPr>
        </a:p>
      </dgm:t>
    </dgm:pt>
    <dgm:pt modelId="{FC89D2D8-B480-4333-A4A0-FAB1F2FCA109}">
      <dgm:prSet phldrT="[Text]" custT="1"/>
      <dgm:spPr>
        <a:solidFill>
          <a:srgbClr val="7030A0"/>
        </a:solidFill>
      </dgm:spPr>
      <dgm:t>
        <a:bodyPr/>
        <a:lstStyle/>
        <a:p>
          <a:r>
            <a:rPr lang="vi-VN" sz="2600" b="1" dirty="0" smtClean="0">
              <a:latin typeface="Times New Roman" pitchFamily="18" charset="0"/>
              <a:cs typeface="Times New Roman" pitchFamily="18" charset="0"/>
            </a:rPr>
            <a:t>BƯỚC 3</a:t>
          </a:r>
          <a:endParaRPr lang="vi-VN" sz="2600" b="1" dirty="0">
            <a:latin typeface="Times New Roman" pitchFamily="18" charset="0"/>
            <a:cs typeface="Times New Roman" pitchFamily="18" charset="0"/>
          </a:endParaRPr>
        </a:p>
      </dgm:t>
    </dgm:pt>
    <dgm:pt modelId="{EC9BC300-543D-4791-9E7A-50F389C16AED}" type="parTrans" cxnId="{D6A212FF-F1A6-4366-A22B-1428DA389766}">
      <dgm:prSet/>
      <dgm:spPr/>
      <dgm:t>
        <a:bodyPr/>
        <a:lstStyle/>
        <a:p>
          <a:endParaRPr lang="vi-VN">
            <a:latin typeface="Times New Roman" pitchFamily="18" charset="0"/>
            <a:cs typeface="Times New Roman" pitchFamily="18" charset="0"/>
          </a:endParaRPr>
        </a:p>
      </dgm:t>
    </dgm:pt>
    <dgm:pt modelId="{25E8ADEF-86AC-46F4-A9B2-33B49D6DAB9E}" type="sibTrans" cxnId="{D6A212FF-F1A6-4366-A22B-1428DA389766}">
      <dgm:prSet/>
      <dgm:spPr/>
      <dgm:t>
        <a:bodyPr/>
        <a:lstStyle/>
        <a:p>
          <a:endParaRPr lang="vi-VN">
            <a:latin typeface="Times New Roman" pitchFamily="18" charset="0"/>
            <a:cs typeface="Times New Roman" pitchFamily="18" charset="0"/>
          </a:endParaRPr>
        </a:p>
      </dgm:t>
    </dgm:pt>
    <dgm:pt modelId="{3B6C198A-2CA6-4B42-9E90-32158E627CD4}">
      <dgm:prSet phldrT="[Text]" custT="1"/>
      <dgm:spPr/>
      <dgm:t>
        <a:bodyPr/>
        <a:lstStyle/>
        <a:p>
          <a:r>
            <a:rPr lang="vi-VN" sz="2600" dirty="0" smtClean="0">
              <a:solidFill>
                <a:srgbClr val="000000"/>
              </a:solidFill>
              <a:latin typeface="Times New Roman" pitchFamily="18" charset="0"/>
              <a:cs typeface="Times New Roman" pitchFamily="18" charset="0"/>
            </a:rPr>
            <a:t>Ký kết hợp đồng hợp tác đào tạo</a:t>
          </a:r>
          <a:endParaRPr lang="vi-VN" sz="2600" dirty="0">
            <a:solidFill>
              <a:srgbClr val="000000"/>
            </a:solidFill>
            <a:latin typeface="Times New Roman" pitchFamily="18" charset="0"/>
            <a:cs typeface="Times New Roman" pitchFamily="18" charset="0"/>
          </a:endParaRPr>
        </a:p>
      </dgm:t>
    </dgm:pt>
    <dgm:pt modelId="{2D5B3178-0A00-4873-ABBA-437E02050A9E}" type="parTrans" cxnId="{BDBEB8E8-A645-494D-91B2-66820779763E}">
      <dgm:prSet/>
      <dgm:spPr/>
      <dgm:t>
        <a:bodyPr/>
        <a:lstStyle/>
        <a:p>
          <a:endParaRPr lang="vi-VN">
            <a:latin typeface="Times New Roman" pitchFamily="18" charset="0"/>
            <a:cs typeface="Times New Roman" pitchFamily="18" charset="0"/>
          </a:endParaRPr>
        </a:p>
      </dgm:t>
    </dgm:pt>
    <dgm:pt modelId="{AACDF460-7C5A-46E7-8257-1005090B879A}" type="sibTrans" cxnId="{BDBEB8E8-A645-494D-91B2-66820779763E}">
      <dgm:prSet/>
      <dgm:spPr/>
      <dgm:t>
        <a:bodyPr/>
        <a:lstStyle/>
        <a:p>
          <a:endParaRPr lang="vi-VN">
            <a:latin typeface="Times New Roman" pitchFamily="18" charset="0"/>
            <a:cs typeface="Times New Roman" pitchFamily="18" charset="0"/>
          </a:endParaRPr>
        </a:p>
      </dgm:t>
    </dgm:pt>
    <dgm:pt modelId="{5FEAB781-E52A-4720-9A2B-8BEA9BCEF0DC}" type="pres">
      <dgm:prSet presAssocID="{059C6D60-E44A-4F04-837A-6B37ECC8A6C2}" presName="Name0" presStyleCnt="0">
        <dgm:presLayoutVars>
          <dgm:dir/>
          <dgm:animLvl val="lvl"/>
          <dgm:resizeHandles val="exact"/>
        </dgm:presLayoutVars>
      </dgm:prSet>
      <dgm:spPr/>
      <dgm:t>
        <a:bodyPr/>
        <a:lstStyle/>
        <a:p>
          <a:endParaRPr lang="vi-VN"/>
        </a:p>
      </dgm:t>
    </dgm:pt>
    <dgm:pt modelId="{7144DB9F-3CEA-4B7E-B421-85C645773AF2}" type="pres">
      <dgm:prSet presAssocID="{85A43AD0-2404-494D-8684-E7FE0A141239}" presName="composite" presStyleCnt="0"/>
      <dgm:spPr/>
    </dgm:pt>
    <dgm:pt modelId="{5A8F9092-BDF6-44B4-92CC-113FEEC52620}" type="pres">
      <dgm:prSet presAssocID="{85A43AD0-2404-494D-8684-E7FE0A141239}" presName="parTx" presStyleLbl="alignNode1" presStyleIdx="0" presStyleCnt="3">
        <dgm:presLayoutVars>
          <dgm:chMax val="0"/>
          <dgm:chPref val="0"/>
          <dgm:bulletEnabled val="1"/>
        </dgm:presLayoutVars>
      </dgm:prSet>
      <dgm:spPr/>
      <dgm:t>
        <a:bodyPr/>
        <a:lstStyle/>
        <a:p>
          <a:endParaRPr lang="vi-VN"/>
        </a:p>
      </dgm:t>
    </dgm:pt>
    <dgm:pt modelId="{754FB47D-9805-4119-B3AB-83AB45478B53}" type="pres">
      <dgm:prSet presAssocID="{85A43AD0-2404-494D-8684-E7FE0A141239}" presName="desTx" presStyleLbl="alignAccFollowNode1" presStyleIdx="0" presStyleCnt="3">
        <dgm:presLayoutVars>
          <dgm:bulletEnabled val="1"/>
        </dgm:presLayoutVars>
      </dgm:prSet>
      <dgm:spPr/>
      <dgm:t>
        <a:bodyPr/>
        <a:lstStyle/>
        <a:p>
          <a:endParaRPr lang="vi-VN"/>
        </a:p>
      </dgm:t>
    </dgm:pt>
    <dgm:pt modelId="{721F601C-D83C-4F52-8E53-068CEEE9CE58}" type="pres">
      <dgm:prSet presAssocID="{DE0CDBA7-6E88-4B83-9705-3107CDE8DED1}" presName="space" presStyleCnt="0"/>
      <dgm:spPr/>
    </dgm:pt>
    <dgm:pt modelId="{2DC24348-D2E6-4F1B-BB1F-81C10178AFFA}" type="pres">
      <dgm:prSet presAssocID="{E2B74FDC-DC5B-4E6B-98C7-AD50DBEB9816}" presName="composite" presStyleCnt="0"/>
      <dgm:spPr/>
    </dgm:pt>
    <dgm:pt modelId="{E97F277F-C55C-4522-B168-07D2680C2A8B}" type="pres">
      <dgm:prSet presAssocID="{E2B74FDC-DC5B-4E6B-98C7-AD50DBEB9816}" presName="parTx" presStyleLbl="alignNode1" presStyleIdx="1" presStyleCnt="3">
        <dgm:presLayoutVars>
          <dgm:chMax val="0"/>
          <dgm:chPref val="0"/>
          <dgm:bulletEnabled val="1"/>
        </dgm:presLayoutVars>
      </dgm:prSet>
      <dgm:spPr/>
      <dgm:t>
        <a:bodyPr/>
        <a:lstStyle/>
        <a:p>
          <a:endParaRPr lang="vi-VN"/>
        </a:p>
      </dgm:t>
    </dgm:pt>
    <dgm:pt modelId="{5646F7A6-1623-40ED-B6FC-96EC5B783018}" type="pres">
      <dgm:prSet presAssocID="{E2B74FDC-DC5B-4E6B-98C7-AD50DBEB9816}" presName="desTx" presStyleLbl="alignAccFollowNode1" presStyleIdx="1" presStyleCnt="3">
        <dgm:presLayoutVars>
          <dgm:bulletEnabled val="1"/>
        </dgm:presLayoutVars>
      </dgm:prSet>
      <dgm:spPr/>
      <dgm:t>
        <a:bodyPr/>
        <a:lstStyle/>
        <a:p>
          <a:endParaRPr lang="vi-VN"/>
        </a:p>
      </dgm:t>
    </dgm:pt>
    <dgm:pt modelId="{67169003-A7CA-4EA8-8425-0DD0C64A956D}" type="pres">
      <dgm:prSet presAssocID="{FAE057C5-5853-454F-BB97-6A70910E7986}" presName="space" presStyleCnt="0"/>
      <dgm:spPr/>
    </dgm:pt>
    <dgm:pt modelId="{33CC4D95-2417-4F23-8CC4-BAA044FBA3AD}" type="pres">
      <dgm:prSet presAssocID="{FC89D2D8-B480-4333-A4A0-FAB1F2FCA109}" presName="composite" presStyleCnt="0"/>
      <dgm:spPr/>
    </dgm:pt>
    <dgm:pt modelId="{F3759F17-A154-437B-AE03-AA8D7B256BE3}" type="pres">
      <dgm:prSet presAssocID="{FC89D2D8-B480-4333-A4A0-FAB1F2FCA109}" presName="parTx" presStyleLbl="alignNode1" presStyleIdx="2" presStyleCnt="3">
        <dgm:presLayoutVars>
          <dgm:chMax val="0"/>
          <dgm:chPref val="0"/>
          <dgm:bulletEnabled val="1"/>
        </dgm:presLayoutVars>
      </dgm:prSet>
      <dgm:spPr/>
      <dgm:t>
        <a:bodyPr/>
        <a:lstStyle/>
        <a:p>
          <a:endParaRPr lang="vi-VN"/>
        </a:p>
      </dgm:t>
    </dgm:pt>
    <dgm:pt modelId="{2E86288A-4A5C-459C-B94C-BADE89E328C2}" type="pres">
      <dgm:prSet presAssocID="{FC89D2D8-B480-4333-A4A0-FAB1F2FCA109}" presName="desTx" presStyleLbl="alignAccFollowNode1" presStyleIdx="2" presStyleCnt="3">
        <dgm:presLayoutVars>
          <dgm:bulletEnabled val="1"/>
        </dgm:presLayoutVars>
      </dgm:prSet>
      <dgm:spPr/>
      <dgm:t>
        <a:bodyPr/>
        <a:lstStyle/>
        <a:p>
          <a:endParaRPr lang="vi-VN"/>
        </a:p>
      </dgm:t>
    </dgm:pt>
  </dgm:ptLst>
  <dgm:cxnLst>
    <dgm:cxn modelId="{20173C4F-EB61-4C85-B69A-D251F8918B61}" srcId="{059C6D60-E44A-4F04-837A-6B37ECC8A6C2}" destId="{85A43AD0-2404-494D-8684-E7FE0A141239}" srcOrd="0" destOrd="0" parTransId="{CB37CE14-E538-4BB1-B370-7F45B5ADF8AE}" sibTransId="{DE0CDBA7-6E88-4B83-9705-3107CDE8DED1}"/>
    <dgm:cxn modelId="{BDBEB8E8-A645-494D-91B2-66820779763E}" srcId="{FC89D2D8-B480-4333-A4A0-FAB1F2FCA109}" destId="{3B6C198A-2CA6-4B42-9E90-32158E627CD4}" srcOrd="0" destOrd="0" parTransId="{2D5B3178-0A00-4873-ABBA-437E02050A9E}" sibTransId="{AACDF460-7C5A-46E7-8257-1005090B879A}"/>
    <dgm:cxn modelId="{D6A212FF-F1A6-4366-A22B-1428DA389766}" srcId="{059C6D60-E44A-4F04-837A-6B37ECC8A6C2}" destId="{FC89D2D8-B480-4333-A4A0-FAB1F2FCA109}" srcOrd="2" destOrd="0" parTransId="{EC9BC300-543D-4791-9E7A-50F389C16AED}" sibTransId="{25E8ADEF-86AC-46F4-A9B2-33B49D6DAB9E}"/>
    <dgm:cxn modelId="{30EAEE1D-B8DE-4E75-9A82-AD543DC8592C}" srcId="{E2B74FDC-DC5B-4E6B-98C7-AD50DBEB9816}" destId="{4C6F5117-D1F4-48E3-A6BC-1D398F326BC2}" srcOrd="0" destOrd="0" parTransId="{9200C798-1139-4CE2-AE42-F85613061523}" sibTransId="{0391B88D-4E5C-421F-9474-91C20D1F03C0}"/>
    <dgm:cxn modelId="{C1E5EBAC-E9D7-4A6B-A815-DE46FD43A526}" type="presOf" srcId="{315FED69-2278-4162-9811-B25983F2646A}" destId="{754FB47D-9805-4119-B3AB-83AB45478B53}" srcOrd="0" destOrd="0" presId="urn:microsoft.com/office/officeart/2005/8/layout/hList1"/>
    <dgm:cxn modelId="{372FDDC9-40E3-4225-82FD-2269818776CB}" srcId="{85A43AD0-2404-494D-8684-E7FE0A141239}" destId="{315FED69-2278-4162-9811-B25983F2646A}" srcOrd="0" destOrd="0" parTransId="{FCCD2DEE-BF87-41D7-9D53-80776A6694FA}" sibTransId="{F878E61B-C91A-43D3-8BA4-202C831D05FD}"/>
    <dgm:cxn modelId="{EBA29B3E-D558-4BD7-8730-E9DE2C457585}" type="presOf" srcId="{FC89D2D8-B480-4333-A4A0-FAB1F2FCA109}" destId="{F3759F17-A154-437B-AE03-AA8D7B256BE3}" srcOrd="0" destOrd="0" presId="urn:microsoft.com/office/officeart/2005/8/layout/hList1"/>
    <dgm:cxn modelId="{B64B556D-E115-4BC9-A605-F581657A255C}" type="presOf" srcId="{85A43AD0-2404-494D-8684-E7FE0A141239}" destId="{5A8F9092-BDF6-44B4-92CC-113FEEC52620}" srcOrd="0" destOrd="0" presId="urn:microsoft.com/office/officeart/2005/8/layout/hList1"/>
    <dgm:cxn modelId="{3D6417A8-8287-4D3E-865F-D74D665ED358}" type="presOf" srcId="{4C6F5117-D1F4-48E3-A6BC-1D398F326BC2}" destId="{5646F7A6-1623-40ED-B6FC-96EC5B783018}" srcOrd="0" destOrd="0" presId="urn:microsoft.com/office/officeart/2005/8/layout/hList1"/>
    <dgm:cxn modelId="{FE0DF388-53E0-4857-9130-1A6DF60E213E}" type="presOf" srcId="{E2B74FDC-DC5B-4E6B-98C7-AD50DBEB9816}" destId="{E97F277F-C55C-4522-B168-07D2680C2A8B}" srcOrd="0" destOrd="0" presId="urn:microsoft.com/office/officeart/2005/8/layout/hList1"/>
    <dgm:cxn modelId="{CE17B63F-9D07-4239-B259-880B88775C1B}" type="presOf" srcId="{3B6C198A-2CA6-4B42-9E90-32158E627CD4}" destId="{2E86288A-4A5C-459C-B94C-BADE89E328C2}" srcOrd="0" destOrd="0" presId="urn:microsoft.com/office/officeart/2005/8/layout/hList1"/>
    <dgm:cxn modelId="{DF593DD4-8349-43BE-AB48-08750CE3871F}" srcId="{059C6D60-E44A-4F04-837A-6B37ECC8A6C2}" destId="{E2B74FDC-DC5B-4E6B-98C7-AD50DBEB9816}" srcOrd="1" destOrd="0" parTransId="{90D5BB17-ABEC-439E-A092-E8C081059CD6}" sibTransId="{FAE057C5-5853-454F-BB97-6A70910E7986}"/>
    <dgm:cxn modelId="{D3D8F81A-61BA-4CFD-A60E-F2BDEEEFDAFE}" type="presOf" srcId="{059C6D60-E44A-4F04-837A-6B37ECC8A6C2}" destId="{5FEAB781-E52A-4720-9A2B-8BEA9BCEF0DC}" srcOrd="0" destOrd="0" presId="urn:microsoft.com/office/officeart/2005/8/layout/hList1"/>
    <dgm:cxn modelId="{A6718F4B-B682-4AF6-B099-D65748A5B926}" type="presParOf" srcId="{5FEAB781-E52A-4720-9A2B-8BEA9BCEF0DC}" destId="{7144DB9F-3CEA-4B7E-B421-85C645773AF2}" srcOrd="0" destOrd="0" presId="urn:microsoft.com/office/officeart/2005/8/layout/hList1"/>
    <dgm:cxn modelId="{EDC10123-A2A2-4A46-BB2B-0F818D68476B}" type="presParOf" srcId="{7144DB9F-3CEA-4B7E-B421-85C645773AF2}" destId="{5A8F9092-BDF6-44B4-92CC-113FEEC52620}" srcOrd="0" destOrd="0" presId="urn:microsoft.com/office/officeart/2005/8/layout/hList1"/>
    <dgm:cxn modelId="{F5DBC4B6-C5AE-441A-8935-A554FB685233}" type="presParOf" srcId="{7144DB9F-3CEA-4B7E-B421-85C645773AF2}" destId="{754FB47D-9805-4119-B3AB-83AB45478B53}" srcOrd="1" destOrd="0" presId="urn:microsoft.com/office/officeart/2005/8/layout/hList1"/>
    <dgm:cxn modelId="{840292AA-7996-470F-9024-AC21D7F9CD71}" type="presParOf" srcId="{5FEAB781-E52A-4720-9A2B-8BEA9BCEF0DC}" destId="{721F601C-D83C-4F52-8E53-068CEEE9CE58}" srcOrd="1" destOrd="0" presId="urn:microsoft.com/office/officeart/2005/8/layout/hList1"/>
    <dgm:cxn modelId="{DDC508AE-2E8F-4EED-A732-607DA9A9D1BD}" type="presParOf" srcId="{5FEAB781-E52A-4720-9A2B-8BEA9BCEF0DC}" destId="{2DC24348-D2E6-4F1B-BB1F-81C10178AFFA}" srcOrd="2" destOrd="0" presId="urn:microsoft.com/office/officeart/2005/8/layout/hList1"/>
    <dgm:cxn modelId="{4A55684D-4547-4434-BAD8-1D9DFEA28A61}" type="presParOf" srcId="{2DC24348-D2E6-4F1B-BB1F-81C10178AFFA}" destId="{E97F277F-C55C-4522-B168-07D2680C2A8B}" srcOrd="0" destOrd="0" presId="urn:microsoft.com/office/officeart/2005/8/layout/hList1"/>
    <dgm:cxn modelId="{F1A34A90-1411-41B5-AF43-14D33E9F34B6}" type="presParOf" srcId="{2DC24348-D2E6-4F1B-BB1F-81C10178AFFA}" destId="{5646F7A6-1623-40ED-B6FC-96EC5B783018}" srcOrd="1" destOrd="0" presId="urn:microsoft.com/office/officeart/2005/8/layout/hList1"/>
    <dgm:cxn modelId="{6BBC71F0-5021-4145-B714-ACEC1BC7F893}" type="presParOf" srcId="{5FEAB781-E52A-4720-9A2B-8BEA9BCEF0DC}" destId="{67169003-A7CA-4EA8-8425-0DD0C64A956D}" srcOrd="3" destOrd="0" presId="urn:microsoft.com/office/officeart/2005/8/layout/hList1"/>
    <dgm:cxn modelId="{840617FE-FC1D-4608-A93A-FA474C9472B9}" type="presParOf" srcId="{5FEAB781-E52A-4720-9A2B-8BEA9BCEF0DC}" destId="{33CC4D95-2417-4F23-8CC4-BAA044FBA3AD}" srcOrd="4" destOrd="0" presId="urn:microsoft.com/office/officeart/2005/8/layout/hList1"/>
    <dgm:cxn modelId="{4E07C391-BEE8-4DCB-A9FD-E39A5B6F711E}" type="presParOf" srcId="{33CC4D95-2417-4F23-8CC4-BAA044FBA3AD}" destId="{F3759F17-A154-437B-AE03-AA8D7B256BE3}" srcOrd="0" destOrd="0" presId="urn:microsoft.com/office/officeart/2005/8/layout/hList1"/>
    <dgm:cxn modelId="{0BC11699-83D5-4816-93EC-340BFFEDA5FD}" type="presParOf" srcId="{33CC4D95-2417-4F23-8CC4-BAA044FBA3AD}" destId="{2E86288A-4A5C-459C-B94C-BADE89E328C2}"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C1E0A67-7A1D-4F35-8BBD-0E600E0B3AE3}"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vi-VN"/>
        </a:p>
      </dgm:t>
    </dgm:pt>
    <dgm:pt modelId="{3E9225AF-3C36-40CA-ABCF-F1F0CD100582}">
      <dgm:prSet phldrT="[Text]" custT="1"/>
      <dgm:spPr>
        <a:solidFill>
          <a:srgbClr val="FF0000"/>
        </a:solidFill>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NHÀ TRƯỜNG</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44F17A09-5D74-402B-BC3A-771F252E51AB}" type="parTrans" cxnId="{0A8CE55C-C69D-4540-B6E0-2CCA65000942}">
      <dgm:prSet/>
      <dgm:spPr/>
      <dgm:t>
        <a:bodyPr/>
        <a:lstStyle/>
        <a:p>
          <a:endParaRPr lang="vi-VN"/>
        </a:p>
      </dgm:t>
    </dgm:pt>
    <dgm:pt modelId="{9C90FDE1-ACA3-4407-AD2C-34F0BD396126}" type="sibTrans" cxnId="{0A8CE55C-C69D-4540-B6E0-2CCA65000942}">
      <dgm:prSet/>
      <dgm:spPr/>
      <dgm:t>
        <a:bodyPr/>
        <a:lstStyle/>
        <a:p>
          <a:endParaRPr lang="vi-VN"/>
        </a:p>
      </dgm:t>
    </dgm:pt>
    <dgm:pt modelId="{5FF3C364-DB17-423A-8D2F-FC5A165BB30D}">
      <dgm:prSet phldrT="[Text]" custT="1"/>
      <dgm:spPr>
        <a:ln>
          <a:solidFill>
            <a:srgbClr val="FF0000"/>
          </a:solidFill>
        </a:ln>
      </dgm:spPr>
      <dgm:t>
        <a:bodyPr/>
        <a:lstStyle/>
        <a:p>
          <a:pPr algn="just"/>
          <a:r>
            <a:rPr lang="vi-VN" sz="2000" dirty="0" smtClean="0">
              <a:solidFill>
                <a:srgbClr val="000000"/>
              </a:solidFill>
              <a:latin typeface="Times New Roman" pitchFamily="18" charset="0"/>
              <a:cs typeface="Times New Roman" pitchFamily="18" charset="0"/>
            </a:rPr>
            <a:t>Lập kế hoạch, tổ chức, chỉ đạo thực hiện, kiểm tra giám sát hoạt động hợp tác đào tạo từ đầu vào đến quá trình dạy học và kết quả đầu ra.</a:t>
          </a:r>
          <a:endParaRPr lang="vi-VN" sz="2000" dirty="0">
            <a:solidFill>
              <a:srgbClr val="000000"/>
            </a:solidFill>
            <a:latin typeface="Times New Roman" pitchFamily="18" charset="0"/>
            <a:cs typeface="Times New Roman" pitchFamily="18" charset="0"/>
          </a:endParaRPr>
        </a:p>
      </dgm:t>
    </dgm:pt>
    <dgm:pt modelId="{ADA17F45-4F9C-44E7-B968-B5ED23A1B511}" type="parTrans" cxnId="{76323D07-633E-4CB2-B97B-FFCA23B6700D}">
      <dgm:prSet/>
      <dgm:spPr>
        <a:ln>
          <a:solidFill>
            <a:srgbClr val="FF0000"/>
          </a:solidFill>
        </a:ln>
      </dgm:spPr>
      <dgm:t>
        <a:bodyPr/>
        <a:lstStyle/>
        <a:p>
          <a:endParaRPr lang="vi-VN"/>
        </a:p>
      </dgm:t>
    </dgm:pt>
    <dgm:pt modelId="{95C64CB2-C6E9-45D8-BCC5-BE8D39DF199F}" type="sibTrans" cxnId="{76323D07-633E-4CB2-B97B-FFCA23B6700D}">
      <dgm:prSet/>
      <dgm:spPr/>
      <dgm:t>
        <a:bodyPr/>
        <a:lstStyle/>
        <a:p>
          <a:endParaRPr lang="vi-VN"/>
        </a:p>
      </dgm:t>
    </dgm:pt>
    <dgm:pt modelId="{4C93035A-9A00-42A4-BFAC-7B8F9D8E3B89}">
      <dgm:prSet phldrT="[Text]" custT="1"/>
      <dgm:spPr>
        <a:ln>
          <a:solidFill>
            <a:srgbClr val="FF0000"/>
          </a:solidFill>
        </a:ln>
      </dgm:spPr>
      <dgm:t>
        <a:bodyPr/>
        <a:lstStyle/>
        <a:p>
          <a:pPr algn="just"/>
          <a:r>
            <a:rPr lang="vi-VN" sz="2000" dirty="0" smtClean="0">
              <a:solidFill>
                <a:srgbClr val="000000"/>
              </a:solidFill>
              <a:latin typeface="Times New Roman" pitchFamily="18" charset="0"/>
              <a:cs typeface="Times New Roman" pitchFamily="18" charset="0"/>
            </a:rPr>
            <a:t>Tổ chức hội nghị, hội thảo về mục tiêu, chương trình hợp tác đào tạo. Xây dựng các tiêu chí tuyển sinh. Tổ chức tuyển sinh.</a:t>
          </a:r>
          <a:endParaRPr lang="vi-VN" sz="2000" dirty="0">
            <a:solidFill>
              <a:srgbClr val="000000"/>
            </a:solidFill>
            <a:latin typeface="Times New Roman" pitchFamily="18" charset="0"/>
            <a:cs typeface="Times New Roman" pitchFamily="18" charset="0"/>
          </a:endParaRPr>
        </a:p>
      </dgm:t>
    </dgm:pt>
    <dgm:pt modelId="{8C6160EA-8EFC-483E-A8B5-B7773CC53D92}" type="parTrans" cxnId="{28237C08-B461-4767-8ECA-828D89998765}">
      <dgm:prSet/>
      <dgm:spPr>
        <a:ln>
          <a:solidFill>
            <a:srgbClr val="FF0000"/>
          </a:solidFill>
        </a:ln>
      </dgm:spPr>
      <dgm:t>
        <a:bodyPr/>
        <a:lstStyle/>
        <a:p>
          <a:endParaRPr lang="vi-VN"/>
        </a:p>
      </dgm:t>
    </dgm:pt>
    <dgm:pt modelId="{5487D9AA-7927-44C7-A025-A209D9BC644D}" type="sibTrans" cxnId="{28237C08-B461-4767-8ECA-828D89998765}">
      <dgm:prSet/>
      <dgm:spPr/>
      <dgm:t>
        <a:bodyPr/>
        <a:lstStyle/>
        <a:p>
          <a:endParaRPr lang="vi-VN"/>
        </a:p>
      </dgm:t>
    </dgm:pt>
    <dgm:pt modelId="{1B8A74B1-C361-4848-BDB7-CD8A9FD915EB}">
      <dgm:prSet phldrT="[Text]" custT="1"/>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DOANH NGHIỆP</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59CDA853-3E7E-452E-851B-6E362736384A}" type="parTrans" cxnId="{828185B0-15C1-40A3-98C9-AE692C0A43E6}">
      <dgm:prSet/>
      <dgm:spPr/>
      <dgm:t>
        <a:bodyPr/>
        <a:lstStyle/>
        <a:p>
          <a:endParaRPr lang="vi-VN"/>
        </a:p>
      </dgm:t>
    </dgm:pt>
    <dgm:pt modelId="{65E63F1A-E75F-41D9-B9B6-AED6C6D7DB50}" type="sibTrans" cxnId="{828185B0-15C1-40A3-98C9-AE692C0A43E6}">
      <dgm:prSet/>
      <dgm:spPr/>
      <dgm:t>
        <a:bodyPr/>
        <a:lstStyle/>
        <a:p>
          <a:endParaRPr lang="vi-VN"/>
        </a:p>
      </dgm:t>
    </dgm:pt>
    <dgm:pt modelId="{94DE1468-2E6A-4F41-8B2E-0C53E5C1CBBA}">
      <dgm:prSet phldrT="[Text]" custT="1"/>
      <dgm:spPr/>
      <dgm:t>
        <a:bodyPr/>
        <a:lstStyle/>
        <a:p>
          <a:pPr algn="just"/>
          <a:r>
            <a:rPr lang="vi-VN" sz="2000" dirty="0" smtClean="0">
              <a:solidFill>
                <a:srgbClr val="000000"/>
              </a:solidFill>
              <a:latin typeface="Times New Roman" pitchFamily="18" charset="0"/>
              <a:cs typeface="Times New Roman" pitchFamily="18" charset="0"/>
            </a:rPr>
            <a:t>Tham gia lập kế hoạch, tổ chức, chỉ đạo thực hiện, kiểm tra giám sát hoạt động hợp tác đào tạo từ đầu vào đến quá trình dạy học và kết quả đầu ra.</a:t>
          </a:r>
          <a:endParaRPr lang="vi-VN" sz="2000" dirty="0">
            <a:solidFill>
              <a:srgbClr val="000000"/>
            </a:solidFill>
            <a:latin typeface="Times New Roman" pitchFamily="18" charset="0"/>
            <a:cs typeface="Times New Roman" pitchFamily="18" charset="0"/>
          </a:endParaRPr>
        </a:p>
      </dgm:t>
    </dgm:pt>
    <dgm:pt modelId="{F494A3C6-D5B5-4BFB-9697-10DB75807546}" type="parTrans" cxnId="{0F1B4D79-79C3-43D7-AE9C-20BDC6F92DAB}">
      <dgm:prSet/>
      <dgm:spPr/>
      <dgm:t>
        <a:bodyPr/>
        <a:lstStyle/>
        <a:p>
          <a:endParaRPr lang="vi-VN"/>
        </a:p>
      </dgm:t>
    </dgm:pt>
    <dgm:pt modelId="{8D1AD9A7-9DAA-4EE7-99D3-C4C9C599A1C4}" type="sibTrans" cxnId="{0F1B4D79-79C3-43D7-AE9C-20BDC6F92DAB}">
      <dgm:prSet/>
      <dgm:spPr/>
      <dgm:t>
        <a:bodyPr/>
        <a:lstStyle/>
        <a:p>
          <a:endParaRPr lang="vi-VN"/>
        </a:p>
      </dgm:t>
    </dgm:pt>
    <dgm:pt modelId="{1989664B-91BD-46FA-A48F-2D556127C09E}">
      <dgm:prSet phldrT="[Text]" custT="1"/>
      <dgm:spPr/>
      <dgm:t>
        <a:bodyPr/>
        <a:lstStyle/>
        <a:p>
          <a:pPr algn="just"/>
          <a:r>
            <a:rPr lang="vi-VN" sz="2000" dirty="0" smtClean="0">
              <a:solidFill>
                <a:srgbClr val="000000"/>
              </a:solidFill>
              <a:latin typeface="Times New Roman" pitchFamily="18" charset="0"/>
              <a:cs typeface="Times New Roman" pitchFamily="18" charset="0"/>
            </a:rPr>
            <a:t>Tham gia hội nghị, hội thảo về mục tiêu, chương trình hợp tác đào tạo. Trực tiếp đề xuất các yêu cầu cần có đối với nhân lực làm việc tại DN. Tổ chức tuyển sinh.</a:t>
          </a:r>
          <a:endParaRPr lang="vi-VN" sz="2000" dirty="0">
            <a:solidFill>
              <a:srgbClr val="000000"/>
            </a:solidFill>
            <a:latin typeface="Times New Roman" pitchFamily="18" charset="0"/>
            <a:cs typeface="Times New Roman" pitchFamily="18" charset="0"/>
          </a:endParaRPr>
        </a:p>
      </dgm:t>
    </dgm:pt>
    <dgm:pt modelId="{54CFEB09-AEF1-4EC8-8639-E36E0296D7CC}" type="parTrans" cxnId="{0F01E947-DB4E-4E97-A9C2-34856D6E485B}">
      <dgm:prSet/>
      <dgm:spPr/>
      <dgm:t>
        <a:bodyPr/>
        <a:lstStyle/>
        <a:p>
          <a:endParaRPr lang="vi-VN"/>
        </a:p>
      </dgm:t>
    </dgm:pt>
    <dgm:pt modelId="{D1CDEE4F-8719-44A1-A0B8-6A9C006E3734}" type="sibTrans" cxnId="{0F01E947-DB4E-4E97-A9C2-34856D6E485B}">
      <dgm:prSet/>
      <dgm:spPr/>
      <dgm:t>
        <a:bodyPr/>
        <a:lstStyle/>
        <a:p>
          <a:endParaRPr lang="vi-VN"/>
        </a:p>
      </dgm:t>
    </dgm:pt>
    <dgm:pt modelId="{4E2ECF7C-F829-4A5B-8F57-0586537414D9}" type="pres">
      <dgm:prSet presAssocID="{7C1E0A67-7A1D-4F35-8BBD-0E600E0B3AE3}" presName="diagram" presStyleCnt="0">
        <dgm:presLayoutVars>
          <dgm:chPref val="1"/>
          <dgm:dir/>
          <dgm:animOne val="branch"/>
          <dgm:animLvl val="lvl"/>
          <dgm:resizeHandles/>
        </dgm:presLayoutVars>
      </dgm:prSet>
      <dgm:spPr/>
      <dgm:t>
        <a:bodyPr/>
        <a:lstStyle/>
        <a:p>
          <a:endParaRPr lang="vi-VN"/>
        </a:p>
      </dgm:t>
    </dgm:pt>
    <dgm:pt modelId="{3DCFCFF5-BF0E-492F-B030-33DE0ACC25EA}" type="pres">
      <dgm:prSet presAssocID="{3E9225AF-3C36-40CA-ABCF-F1F0CD100582}" presName="root" presStyleCnt="0"/>
      <dgm:spPr/>
    </dgm:pt>
    <dgm:pt modelId="{4AA5CE67-CD7D-422A-8963-7BC36B4F05B7}" type="pres">
      <dgm:prSet presAssocID="{3E9225AF-3C36-40CA-ABCF-F1F0CD100582}" presName="rootComposite" presStyleCnt="0"/>
      <dgm:spPr/>
    </dgm:pt>
    <dgm:pt modelId="{FD70D7BA-FBBB-40B3-90C5-7FFFC31EFF3F}" type="pres">
      <dgm:prSet presAssocID="{3E9225AF-3C36-40CA-ABCF-F1F0CD100582}" presName="rootText" presStyleLbl="node1" presStyleIdx="0" presStyleCnt="2" custScaleX="130010" custScaleY="66398"/>
      <dgm:spPr/>
      <dgm:t>
        <a:bodyPr/>
        <a:lstStyle/>
        <a:p>
          <a:endParaRPr lang="vi-VN"/>
        </a:p>
      </dgm:t>
    </dgm:pt>
    <dgm:pt modelId="{6575DF0F-5D69-4FB4-8AED-72F6CBFA1AA8}" type="pres">
      <dgm:prSet presAssocID="{3E9225AF-3C36-40CA-ABCF-F1F0CD100582}" presName="rootConnector" presStyleLbl="node1" presStyleIdx="0" presStyleCnt="2"/>
      <dgm:spPr/>
      <dgm:t>
        <a:bodyPr/>
        <a:lstStyle/>
        <a:p>
          <a:endParaRPr lang="vi-VN"/>
        </a:p>
      </dgm:t>
    </dgm:pt>
    <dgm:pt modelId="{20FFA903-E85B-4326-8921-61A6CDAFBA03}" type="pres">
      <dgm:prSet presAssocID="{3E9225AF-3C36-40CA-ABCF-F1F0CD100582}" presName="childShape" presStyleCnt="0"/>
      <dgm:spPr/>
    </dgm:pt>
    <dgm:pt modelId="{BFAA86C0-880B-44D9-A527-D049A3A93ECA}" type="pres">
      <dgm:prSet presAssocID="{ADA17F45-4F9C-44E7-B968-B5ED23A1B511}" presName="Name13" presStyleLbl="parChTrans1D2" presStyleIdx="0" presStyleCnt="4"/>
      <dgm:spPr/>
      <dgm:t>
        <a:bodyPr/>
        <a:lstStyle/>
        <a:p>
          <a:endParaRPr lang="vi-VN"/>
        </a:p>
      </dgm:t>
    </dgm:pt>
    <dgm:pt modelId="{C327BB2A-FF7A-4257-8B51-472733B46EE2}" type="pres">
      <dgm:prSet presAssocID="{5FF3C364-DB17-423A-8D2F-FC5A165BB30D}" presName="childText" presStyleLbl="bgAcc1" presStyleIdx="0" presStyleCnt="4" custScaleX="184730" custScaleY="168045">
        <dgm:presLayoutVars>
          <dgm:bulletEnabled val="1"/>
        </dgm:presLayoutVars>
      </dgm:prSet>
      <dgm:spPr/>
      <dgm:t>
        <a:bodyPr/>
        <a:lstStyle/>
        <a:p>
          <a:endParaRPr lang="vi-VN"/>
        </a:p>
      </dgm:t>
    </dgm:pt>
    <dgm:pt modelId="{766D2340-09FA-446B-B196-D871F915AA17}" type="pres">
      <dgm:prSet presAssocID="{8C6160EA-8EFC-483E-A8B5-B7773CC53D92}" presName="Name13" presStyleLbl="parChTrans1D2" presStyleIdx="1" presStyleCnt="4"/>
      <dgm:spPr/>
      <dgm:t>
        <a:bodyPr/>
        <a:lstStyle/>
        <a:p>
          <a:endParaRPr lang="vi-VN"/>
        </a:p>
      </dgm:t>
    </dgm:pt>
    <dgm:pt modelId="{FD18491C-2F62-48BA-A055-4B21A771FA42}" type="pres">
      <dgm:prSet presAssocID="{4C93035A-9A00-42A4-BFAC-7B8F9D8E3B89}" presName="childText" presStyleLbl="bgAcc1" presStyleIdx="1" presStyleCnt="4" custScaleX="176468" custScaleY="143373">
        <dgm:presLayoutVars>
          <dgm:bulletEnabled val="1"/>
        </dgm:presLayoutVars>
      </dgm:prSet>
      <dgm:spPr/>
      <dgm:t>
        <a:bodyPr/>
        <a:lstStyle/>
        <a:p>
          <a:endParaRPr lang="vi-VN"/>
        </a:p>
      </dgm:t>
    </dgm:pt>
    <dgm:pt modelId="{9EEC9A39-FEE4-4C05-975B-3A0B56641F88}" type="pres">
      <dgm:prSet presAssocID="{1B8A74B1-C361-4848-BDB7-CD8A9FD915EB}" presName="root" presStyleCnt="0"/>
      <dgm:spPr/>
    </dgm:pt>
    <dgm:pt modelId="{F508BCB0-4E80-4238-93DE-99F2477F0A66}" type="pres">
      <dgm:prSet presAssocID="{1B8A74B1-C361-4848-BDB7-CD8A9FD915EB}" presName="rootComposite" presStyleCnt="0"/>
      <dgm:spPr/>
    </dgm:pt>
    <dgm:pt modelId="{08C517EA-7A01-4252-8FE6-6559A647FE22}" type="pres">
      <dgm:prSet presAssocID="{1B8A74B1-C361-4848-BDB7-CD8A9FD915EB}" presName="rootText" presStyleLbl="node1" presStyleIdx="1" presStyleCnt="2" custScaleX="152809" custScaleY="61485" custLinFactNeighborX="3259" custLinFactNeighborY="-1001"/>
      <dgm:spPr/>
      <dgm:t>
        <a:bodyPr/>
        <a:lstStyle/>
        <a:p>
          <a:endParaRPr lang="vi-VN"/>
        </a:p>
      </dgm:t>
    </dgm:pt>
    <dgm:pt modelId="{9028A677-571B-4938-BBC6-7A51025F3641}" type="pres">
      <dgm:prSet presAssocID="{1B8A74B1-C361-4848-BDB7-CD8A9FD915EB}" presName="rootConnector" presStyleLbl="node1" presStyleIdx="1" presStyleCnt="2"/>
      <dgm:spPr/>
      <dgm:t>
        <a:bodyPr/>
        <a:lstStyle/>
        <a:p>
          <a:endParaRPr lang="vi-VN"/>
        </a:p>
      </dgm:t>
    </dgm:pt>
    <dgm:pt modelId="{DB90A63B-0172-4643-8982-1BF158893DB2}" type="pres">
      <dgm:prSet presAssocID="{1B8A74B1-C361-4848-BDB7-CD8A9FD915EB}" presName="childShape" presStyleCnt="0"/>
      <dgm:spPr/>
    </dgm:pt>
    <dgm:pt modelId="{3403DE8D-7EE2-4F06-8B52-0EB8DCE2D8CC}" type="pres">
      <dgm:prSet presAssocID="{F494A3C6-D5B5-4BFB-9697-10DB75807546}" presName="Name13" presStyleLbl="parChTrans1D2" presStyleIdx="2" presStyleCnt="4"/>
      <dgm:spPr/>
      <dgm:t>
        <a:bodyPr/>
        <a:lstStyle/>
        <a:p>
          <a:endParaRPr lang="vi-VN"/>
        </a:p>
      </dgm:t>
    </dgm:pt>
    <dgm:pt modelId="{C8EDE867-7F16-46E3-ACED-DB44D948EDCA}" type="pres">
      <dgm:prSet presAssocID="{94DE1468-2E6A-4F41-8B2E-0C53E5C1CBBA}" presName="childText" presStyleLbl="bgAcc1" presStyleIdx="2" presStyleCnt="4" custScaleX="190977" custScaleY="170033">
        <dgm:presLayoutVars>
          <dgm:bulletEnabled val="1"/>
        </dgm:presLayoutVars>
      </dgm:prSet>
      <dgm:spPr/>
      <dgm:t>
        <a:bodyPr/>
        <a:lstStyle/>
        <a:p>
          <a:endParaRPr lang="vi-VN"/>
        </a:p>
      </dgm:t>
    </dgm:pt>
    <dgm:pt modelId="{303D826E-2670-45C6-8CF8-FBA6FAC106E8}" type="pres">
      <dgm:prSet presAssocID="{54CFEB09-AEF1-4EC8-8639-E36E0296D7CC}" presName="Name13" presStyleLbl="parChTrans1D2" presStyleIdx="3" presStyleCnt="4"/>
      <dgm:spPr/>
      <dgm:t>
        <a:bodyPr/>
        <a:lstStyle/>
        <a:p>
          <a:endParaRPr lang="vi-VN"/>
        </a:p>
      </dgm:t>
    </dgm:pt>
    <dgm:pt modelId="{BE1DFEB6-C540-46C8-80B7-5E1F223E317B}" type="pres">
      <dgm:prSet presAssocID="{1989664B-91BD-46FA-A48F-2D556127C09E}" presName="childText" presStyleLbl="bgAcc1" presStyleIdx="3" presStyleCnt="4" custScaleX="198119" custScaleY="160167">
        <dgm:presLayoutVars>
          <dgm:bulletEnabled val="1"/>
        </dgm:presLayoutVars>
      </dgm:prSet>
      <dgm:spPr/>
      <dgm:t>
        <a:bodyPr/>
        <a:lstStyle/>
        <a:p>
          <a:endParaRPr lang="vi-VN"/>
        </a:p>
      </dgm:t>
    </dgm:pt>
  </dgm:ptLst>
  <dgm:cxnLst>
    <dgm:cxn modelId="{956F344E-83A8-4638-ACBB-6B2297ABC4E5}" type="presOf" srcId="{3E9225AF-3C36-40CA-ABCF-F1F0CD100582}" destId="{6575DF0F-5D69-4FB4-8AED-72F6CBFA1AA8}" srcOrd="1" destOrd="0" presId="urn:microsoft.com/office/officeart/2005/8/layout/hierarchy3"/>
    <dgm:cxn modelId="{76323D07-633E-4CB2-B97B-FFCA23B6700D}" srcId="{3E9225AF-3C36-40CA-ABCF-F1F0CD100582}" destId="{5FF3C364-DB17-423A-8D2F-FC5A165BB30D}" srcOrd="0" destOrd="0" parTransId="{ADA17F45-4F9C-44E7-B968-B5ED23A1B511}" sibTransId="{95C64CB2-C6E9-45D8-BCC5-BE8D39DF199F}"/>
    <dgm:cxn modelId="{0F01E947-DB4E-4E97-A9C2-34856D6E485B}" srcId="{1B8A74B1-C361-4848-BDB7-CD8A9FD915EB}" destId="{1989664B-91BD-46FA-A48F-2D556127C09E}" srcOrd="1" destOrd="0" parTransId="{54CFEB09-AEF1-4EC8-8639-E36E0296D7CC}" sibTransId="{D1CDEE4F-8719-44A1-A0B8-6A9C006E3734}"/>
    <dgm:cxn modelId="{00BDE839-0F7E-4C14-8F6E-54F970597293}" type="presOf" srcId="{1B8A74B1-C361-4848-BDB7-CD8A9FD915EB}" destId="{08C517EA-7A01-4252-8FE6-6559A647FE22}" srcOrd="0" destOrd="0" presId="urn:microsoft.com/office/officeart/2005/8/layout/hierarchy3"/>
    <dgm:cxn modelId="{28237C08-B461-4767-8ECA-828D89998765}" srcId="{3E9225AF-3C36-40CA-ABCF-F1F0CD100582}" destId="{4C93035A-9A00-42A4-BFAC-7B8F9D8E3B89}" srcOrd="1" destOrd="0" parTransId="{8C6160EA-8EFC-483E-A8B5-B7773CC53D92}" sibTransId="{5487D9AA-7927-44C7-A025-A209D9BC644D}"/>
    <dgm:cxn modelId="{01BEF3DC-9F8A-4A59-BE26-D50906B691D3}" type="presOf" srcId="{94DE1468-2E6A-4F41-8B2E-0C53E5C1CBBA}" destId="{C8EDE867-7F16-46E3-ACED-DB44D948EDCA}" srcOrd="0" destOrd="0" presId="urn:microsoft.com/office/officeart/2005/8/layout/hierarchy3"/>
    <dgm:cxn modelId="{34BD8923-3433-4D39-86DE-8FB8AF3F9006}" type="presOf" srcId="{7C1E0A67-7A1D-4F35-8BBD-0E600E0B3AE3}" destId="{4E2ECF7C-F829-4A5B-8F57-0586537414D9}" srcOrd="0" destOrd="0" presId="urn:microsoft.com/office/officeart/2005/8/layout/hierarchy3"/>
    <dgm:cxn modelId="{E021A6F7-6764-4500-A609-B3721DC29F2D}" type="presOf" srcId="{3E9225AF-3C36-40CA-ABCF-F1F0CD100582}" destId="{FD70D7BA-FBBB-40B3-90C5-7FFFC31EFF3F}" srcOrd="0" destOrd="0" presId="urn:microsoft.com/office/officeart/2005/8/layout/hierarchy3"/>
    <dgm:cxn modelId="{94ADA81E-6C05-4A4E-8D47-FCD7FA15B13C}" type="presOf" srcId="{F494A3C6-D5B5-4BFB-9697-10DB75807546}" destId="{3403DE8D-7EE2-4F06-8B52-0EB8DCE2D8CC}" srcOrd="0" destOrd="0" presId="urn:microsoft.com/office/officeart/2005/8/layout/hierarchy3"/>
    <dgm:cxn modelId="{B7F97680-B5D4-488C-B1EF-AE99E044E5A6}" type="presOf" srcId="{8C6160EA-8EFC-483E-A8B5-B7773CC53D92}" destId="{766D2340-09FA-446B-B196-D871F915AA17}" srcOrd="0" destOrd="0" presId="urn:microsoft.com/office/officeart/2005/8/layout/hierarchy3"/>
    <dgm:cxn modelId="{0A8CE55C-C69D-4540-B6E0-2CCA65000942}" srcId="{7C1E0A67-7A1D-4F35-8BBD-0E600E0B3AE3}" destId="{3E9225AF-3C36-40CA-ABCF-F1F0CD100582}" srcOrd="0" destOrd="0" parTransId="{44F17A09-5D74-402B-BC3A-771F252E51AB}" sibTransId="{9C90FDE1-ACA3-4407-AD2C-34F0BD396126}"/>
    <dgm:cxn modelId="{C47EA503-D69A-4821-A5D3-3007B093E58E}" type="presOf" srcId="{4C93035A-9A00-42A4-BFAC-7B8F9D8E3B89}" destId="{FD18491C-2F62-48BA-A055-4B21A771FA42}" srcOrd="0" destOrd="0" presId="urn:microsoft.com/office/officeart/2005/8/layout/hierarchy3"/>
    <dgm:cxn modelId="{510AE238-5D4A-4C1F-842B-0EF6A98C4957}" type="presOf" srcId="{1989664B-91BD-46FA-A48F-2D556127C09E}" destId="{BE1DFEB6-C540-46C8-80B7-5E1F223E317B}" srcOrd="0" destOrd="0" presId="urn:microsoft.com/office/officeart/2005/8/layout/hierarchy3"/>
    <dgm:cxn modelId="{828185B0-15C1-40A3-98C9-AE692C0A43E6}" srcId="{7C1E0A67-7A1D-4F35-8BBD-0E600E0B3AE3}" destId="{1B8A74B1-C361-4848-BDB7-CD8A9FD915EB}" srcOrd="1" destOrd="0" parTransId="{59CDA853-3E7E-452E-851B-6E362736384A}" sibTransId="{65E63F1A-E75F-41D9-B9B6-AED6C6D7DB50}"/>
    <dgm:cxn modelId="{6BCEFDB6-6BFF-4DE5-8513-3F7C503508D0}" type="presOf" srcId="{ADA17F45-4F9C-44E7-B968-B5ED23A1B511}" destId="{BFAA86C0-880B-44D9-A527-D049A3A93ECA}" srcOrd="0" destOrd="0" presId="urn:microsoft.com/office/officeart/2005/8/layout/hierarchy3"/>
    <dgm:cxn modelId="{634F93CB-053F-44A8-A528-7EBC281E659A}" type="presOf" srcId="{5FF3C364-DB17-423A-8D2F-FC5A165BB30D}" destId="{C327BB2A-FF7A-4257-8B51-472733B46EE2}" srcOrd="0" destOrd="0" presId="urn:microsoft.com/office/officeart/2005/8/layout/hierarchy3"/>
    <dgm:cxn modelId="{83E02F42-0183-4988-99F2-6B6F68A7BFEF}" type="presOf" srcId="{54CFEB09-AEF1-4EC8-8639-E36E0296D7CC}" destId="{303D826E-2670-45C6-8CF8-FBA6FAC106E8}" srcOrd="0" destOrd="0" presId="urn:microsoft.com/office/officeart/2005/8/layout/hierarchy3"/>
    <dgm:cxn modelId="{3FB799F5-5691-4A68-A2AB-731BDC5CCB45}" type="presOf" srcId="{1B8A74B1-C361-4848-BDB7-CD8A9FD915EB}" destId="{9028A677-571B-4938-BBC6-7A51025F3641}" srcOrd="1" destOrd="0" presId="urn:microsoft.com/office/officeart/2005/8/layout/hierarchy3"/>
    <dgm:cxn modelId="{0F1B4D79-79C3-43D7-AE9C-20BDC6F92DAB}" srcId="{1B8A74B1-C361-4848-BDB7-CD8A9FD915EB}" destId="{94DE1468-2E6A-4F41-8B2E-0C53E5C1CBBA}" srcOrd="0" destOrd="0" parTransId="{F494A3C6-D5B5-4BFB-9697-10DB75807546}" sibTransId="{8D1AD9A7-9DAA-4EE7-99D3-C4C9C599A1C4}"/>
    <dgm:cxn modelId="{BFF94B17-06A6-4578-B087-8BD0587A7436}" type="presParOf" srcId="{4E2ECF7C-F829-4A5B-8F57-0586537414D9}" destId="{3DCFCFF5-BF0E-492F-B030-33DE0ACC25EA}" srcOrd="0" destOrd="0" presId="urn:microsoft.com/office/officeart/2005/8/layout/hierarchy3"/>
    <dgm:cxn modelId="{BB164D99-4D43-45E6-B228-62F6B121C6BF}" type="presParOf" srcId="{3DCFCFF5-BF0E-492F-B030-33DE0ACC25EA}" destId="{4AA5CE67-CD7D-422A-8963-7BC36B4F05B7}" srcOrd="0" destOrd="0" presId="urn:microsoft.com/office/officeart/2005/8/layout/hierarchy3"/>
    <dgm:cxn modelId="{7D8CCE76-649A-4336-A14C-A205F590FBA9}" type="presParOf" srcId="{4AA5CE67-CD7D-422A-8963-7BC36B4F05B7}" destId="{FD70D7BA-FBBB-40B3-90C5-7FFFC31EFF3F}" srcOrd="0" destOrd="0" presId="urn:microsoft.com/office/officeart/2005/8/layout/hierarchy3"/>
    <dgm:cxn modelId="{6F8A05CF-715F-4BF1-BA09-ACCA800D09B3}" type="presParOf" srcId="{4AA5CE67-CD7D-422A-8963-7BC36B4F05B7}" destId="{6575DF0F-5D69-4FB4-8AED-72F6CBFA1AA8}" srcOrd="1" destOrd="0" presId="urn:microsoft.com/office/officeart/2005/8/layout/hierarchy3"/>
    <dgm:cxn modelId="{64B78CDE-A666-427C-BC09-EA2D331A5DD4}" type="presParOf" srcId="{3DCFCFF5-BF0E-492F-B030-33DE0ACC25EA}" destId="{20FFA903-E85B-4326-8921-61A6CDAFBA03}" srcOrd="1" destOrd="0" presId="urn:microsoft.com/office/officeart/2005/8/layout/hierarchy3"/>
    <dgm:cxn modelId="{36F2FF5E-E1E1-40C8-8123-69C769D6DB8A}" type="presParOf" srcId="{20FFA903-E85B-4326-8921-61A6CDAFBA03}" destId="{BFAA86C0-880B-44D9-A527-D049A3A93ECA}" srcOrd="0" destOrd="0" presId="urn:microsoft.com/office/officeart/2005/8/layout/hierarchy3"/>
    <dgm:cxn modelId="{8FD60738-6BDB-4B5F-955A-FB2E0F18C92F}" type="presParOf" srcId="{20FFA903-E85B-4326-8921-61A6CDAFBA03}" destId="{C327BB2A-FF7A-4257-8B51-472733B46EE2}" srcOrd="1" destOrd="0" presId="urn:microsoft.com/office/officeart/2005/8/layout/hierarchy3"/>
    <dgm:cxn modelId="{F97C4300-C28C-48AF-A44F-480486363A54}" type="presParOf" srcId="{20FFA903-E85B-4326-8921-61A6CDAFBA03}" destId="{766D2340-09FA-446B-B196-D871F915AA17}" srcOrd="2" destOrd="0" presId="urn:microsoft.com/office/officeart/2005/8/layout/hierarchy3"/>
    <dgm:cxn modelId="{A236F36F-4D58-4A09-93FB-1CC5AD312E93}" type="presParOf" srcId="{20FFA903-E85B-4326-8921-61A6CDAFBA03}" destId="{FD18491C-2F62-48BA-A055-4B21A771FA42}" srcOrd="3" destOrd="0" presId="urn:microsoft.com/office/officeart/2005/8/layout/hierarchy3"/>
    <dgm:cxn modelId="{7D2C3B16-E8D5-451B-B8B1-99C1DDA0122D}" type="presParOf" srcId="{4E2ECF7C-F829-4A5B-8F57-0586537414D9}" destId="{9EEC9A39-FEE4-4C05-975B-3A0B56641F88}" srcOrd="1" destOrd="0" presId="urn:microsoft.com/office/officeart/2005/8/layout/hierarchy3"/>
    <dgm:cxn modelId="{009695EB-7A6A-4E64-B9DF-E01758BB61EB}" type="presParOf" srcId="{9EEC9A39-FEE4-4C05-975B-3A0B56641F88}" destId="{F508BCB0-4E80-4238-93DE-99F2477F0A66}" srcOrd="0" destOrd="0" presId="urn:microsoft.com/office/officeart/2005/8/layout/hierarchy3"/>
    <dgm:cxn modelId="{666B337E-545E-4FAA-85EB-01B356108DF5}" type="presParOf" srcId="{F508BCB0-4E80-4238-93DE-99F2477F0A66}" destId="{08C517EA-7A01-4252-8FE6-6559A647FE22}" srcOrd="0" destOrd="0" presId="urn:microsoft.com/office/officeart/2005/8/layout/hierarchy3"/>
    <dgm:cxn modelId="{3E3244EC-831F-4D70-A28B-3DE24FA76F99}" type="presParOf" srcId="{F508BCB0-4E80-4238-93DE-99F2477F0A66}" destId="{9028A677-571B-4938-BBC6-7A51025F3641}" srcOrd="1" destOrd="0" presId="urn:microsoft.com/office/officeart/2005/8/layout/hierarchy3"/>
    <dgm:cxn modelId="{B213621C-7AC9-41DB-A4AB-C96A83A4D4B6}" type="presParOf" srcId="{9EEC9A39-FEE4-4C05-975B-3A0B56641F88}" destId="{DB90A63B-0172-4643-8982-1BF158893DB2}" srcOrd="1" destOrd="0" presId="urn:microsoft.com/office/officeart/2005/8/layout/hierarchy3"/>
    <dgm:cxn modelId="{FB120065-B2B3-4966-A630-CE8ED722A51A}" type="presParOf" srcId="{DB90A63B-0172-4643-8982-1BF158893DB2}" destId="{3403DE8D-7EE2-4F06-8B52-0EB8DCE2D8CC}" srcOrd="0" destOrd="0" presId="urn:microsoft.com/office/officeart/2005/8/layout/hierarchy3"/>
    <dgm:cxn modelId="{B7890F53-20D5-4D81-9BA1-45EC4BCAFC48}" type="presParOf" srcId="{DB90A63B-0172-4643-8982-1BF158893DB2}" destId="{C8EDE867-7F16-46E3-ACED-DB44D948EDCA}" srcOrd="1" destOrd="0" presId="urn:microsoft.com/office/officeart/2005/8/layout/hierarchy3"/>
    <dgm:cxn modelId="{5051CD71-085C-4B88-8766-6991C085DA8B}" type="presParOf" srcId="{DB90A63B-0172-4643-8982-1BF158893DB2}" destId="{303D826E-2670-45C6-8CF8-FBA6FAC106E8}" srcOrd="2" destOrd="0" presId="urn:microsoft.com/office/officeart/2005/8/layout/hierarchy3"/>
    <dgm:cxn modelId="{8D429D9E-93A6-4EC6-B96A-2D1E20078F58}" type="presParOf" srcId="{DB90A63B-0172-4643-8982-1BF158893DB2}" destId="{BE1DFEB6-C540-46C8-80B7-5E1F223E317B}"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1E0A67-7A1D-4F35-8BBD-0E600E0B3AE3}" type="doc">
      <dgm:prSet loTypeId="urn:microsoft.com/office/officeart/2005/8/layout/hierarchy3" loCatId="relationship" qsTypeId="urn:microsoft.com/office/officeart/2005/8/quickstyle/simple1" qsCatId="simple" csTypeId="urn:microsoft.com/office/officeart/2005/8/colors/accent1_2" csCatId="accent1" phldr="1"/>
      <dgm:spPr/>
      <dgm:t>
        <a:bodyPr/>
        <a:lstStyle/>
        <a:p>
          <a:endParaRPr lang="vi-VN"/>
        </a:p>
      </dgm:t>
    </dgm:pt>
    <dgm:pt modelId="{3E9225AF-3C36-40CA-ABCF-F1F0CD100582}">
      <dgm:prSet phldrT="[Text]" custT="1"/>
      <dgm:spPr>
        <a:solidFill>
          <a:srgbClr val="FF0000"/>
        </a:solidFill>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NHÀ TRƯỜNG</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44F17A09-5D74-402B-BC3A-771F252E51AB}" type="parTrans" cxnId="{0A8CE55C-C69D-4540-B6E0-2CCA65000942}">
      <dgm:prSet/>
      <dgm:spPr/>
      <dgm:t>
        <a:bodyPr/>
        <a:lstStyle/>
        <a:p>
          <a:endParaRPr lang="vi-VN"/>
        </a:p>
      </dgm:t>
    </dgm:pt>
    <dgm:pt modelId="{9C90FDE1-ACA3-4407-AD2C-34F0BD396126}" type="sibTrans" cxnId="{0A8CE55C-C69D-4540-B6E0-2CCA65000942}">
      <dgm:prSet/>
      <dgm:spPr/>
      <dgm:t>
        <a:bodyPr/>
        <a:lstStyle/>
        <a:p>
          <a:endParaRPr lang="vi-VN"/>
        </a:p>
      </dgm:t>
    </dgm:pt>
    <dgm:pt modelId="{5FF3C364-DB17-423A-8D2F-FC5A165BB30D}">
      <dgm:prSet phldrT="[Text]" custT="1"/>
      <dgm:spPr>
        <a:ln>
          <a:solidFill>
            <a:srgbClr val="FF0000"/>
          </a:solidFill>
        </a:ln>
      </dgm:spPr>
      <dgm:t>
        <a:bodyPr/>
        <a:lstStyle/>
        <a:p>
          <a:pPr algn="just"/>
          <a:r>
            <a:rPr lang="vi-VN" sz="2400" dirty="0" smtClean="0">
              <a:solidFill>
                <a:srgbClr val="000000"/>
              </a:solidFill>
              <a:latin typeface="Times New Roman" pitchFamily="18" charset="0"/>
              <a:cs typeface="Times New Roman" pitchFamily="18" charset="0"/>
            </a:rPr>
            <a:t>Xây dựng kế hoạch liên kết cụ thể về các nguồn lực (nhân lực, vật lực, tài lực). Chịu trách nhiệm chính về đội ngũ giảng dạy lý thuyết, thực hành cơ bản.</a:t>
          </a:r>
          <a:endParaRPr lang="vi-VN" sz="2400" dirty="0">
            <a:solidFill>
              <a:srgbClr val="000000"/>
            </a:solidFill>
            <a:latin typeface="Times New Roman" pitchFamily="18" charset="0"/>
            <a:cs typeface="Times New Roman" pitchFamily="18" charset="0"/>
          </a:endParaRPr>
        </a:p>
      </dgm:t>
    </dgm:pt>
    <dgm:pt modelId="{ADA17F45-4F9C-44E7-B968-B5ED23A1B511}" type="parTrans" cxnId="{76323D07-633E-4CB2-B97B-FFCA23B6700D}">
      <dgm:prSet/>
      <dgm:spPr>
        <a:ln>
          <a:solidFill>
            <a:srgbClr val="FF0000"/>
          </a:solidFill>
        </a:ln>
      </dgm:spPr>
      <dgm:t>
        <a:bodyPr/>
        <a:lstStyle/>
        <a:p>
          <a:endParaRPr lang="vi-VN"/>
        </a:p>
      </dgm:t>
    </dgm:pt>
    <dgm:pt modelId="{95C64CB2-C6E9-45D8-BCC5-BE8D39DF199F}" type="sibTrans" cxnId="{76323D07-633E-4CB2-B97B-FFCA23B6700D}">
      <dgm:prSet/>
      <dgm:spPr/>
      <dgm:t>
        <a:bodyPr/>
        <a:lstStyle/>
        <a:p>
          <a:endParaRPr lang="vi-VN"/>
        </a:p>
      </dgm:t>
    </dgm:pt>
    <dgm:pt modelId="{4C93035A-9A00-42A4-BFAC-7B8F9D8E3B89}">
      <dgm:prSet phldrT="[Text]" custT="1"/>
      <dgm:spPr>
        <a:ln>
          <a:solidFill>
            <a:srgbClr val="FF0000"/>
          </a:solidFill>
        </a:ln>
      </dgm:spPr>
      <dgm:t>
        <a:bodyPr/>
        <a:lstStyle/>
        <a:p>
          <a:pPr algn="just"/>
          <a:r>
            <a:rPr lang="vi-VN" sz="2400" dirty="0" smtClean="0">
              <a:solidFill>
                <a:srgbClr val="000000"/>
              </a:solidFill>
              <a:latin typeface="Times New Roman" pitchFamily="18" charset="0"/>
              <a:cs typeface="Times New Roman" pitchFamily="18" charset="0"/>
            </a:rPr>
            <a:t>Cập nhật thông tin phản hồi từ DN, kịp thời điều chỉnh các sai lệch trong quá trình liên kết.</a:t>
          </a:r>
          <a:endParaRPr lang="vi-VN" sz="2400" dirty="0">
            <a:solidFill>
              <a:srgbClr val="000000"/>
            </a:solidFill>
            <a:latin typeface="Times New Roman" pitchFamily="18" charset="0"/>
            <a:cs typeface="Times New Roman" pitchFamily="18" charset="0"/>
          </a:endParaRPr>
        </a:p>
      </dgm:t>
    </dgm:pt>
    <dgm:pt modelId="{8C6160EA-8EFC-483E-A8B5-B7773CC53D92}" type="parTrans" cxnId="{28237C08-B461-4767-8ECA-828D89998765}">
      <dgm:prSet/>
      <dgm:spPr>
        <a:ln>
          <a:solidFill>
            <a:srgbClr val="FF0000"/>
          </a:solidFill>
        </a:ln>
      </dgm:spPr>
      <dgm:t>
        <a:bodyPr/>
        <a:lstStyle/>
        <a:p>
          <a:endParaRPr lang="vi-VN"/>
        </a:p>
      </dgm:t>
    </dgm:pt>
    <dgm:pt modelId="{5487D9AA-7927-44C7-A025-A209D9BC644D}" type="sibTrans" cxnId="{28237C08-B461-4767-8ECA-828D89998765}">
      <dgm:prSet/>
      <dgm:spPr/>
      <dgm:t>
        <a:bodyPr/>
        <a:lstStyle/>
        <a:p>
          <a:endParaRPr lang="vi-VN"/>
        </a:p>
      </dgm:t>
    </dgm:pt>
    <dgm:pt modelId="{1B8A74B1-C361-4848-BDB7-CD8A9FD915EB}">
      <dgm:prSet phldrT="[Text]" custT="1"/>
      <dgm:spPr/>
      <dgm:t>
        <a:bodyPr/>
        <a:lstStyle/>
        <a:p>
          <a:r>
            <a:rPr lang="vi-VN" sz="2800" b="1" dirty="0" smtClean="0">
              <a:effectLst>
                <a:outerShdw blurRad="38100" dist="38100" dir="2700000" algn="tl">
                  <a:srgbClr val="000000">
                    <a:alpha val="43137"/>
                  </a:srgbClr>
                </a:outerShdw>
              </a:effectLst>
              <a:latin typeface="Times New Roman" pitchFamily="18" charset="0"/>
              <a:cs typeface="Times New Roman" pitchFamily="18" charset="0"/>
            </a:rPr>
            <a:t>DOANH NGHIỆP</a:t>
          </a:r>
          <a:endParaRPr lang="vi-VN" sz="2800" b="1" dirty="0">
            <a:effectLst>
              <a:outerShdw blurRad="38100" dist="38100" dir="2700000" algn="tl">
                <a:srgbClr val="000000">
                  <a:alpha val="43137"/>
                </a:srgbClr>
              </a:outerShdw>
            </a:effectLst>
            <a:latin typeface="Times New Roman" pitchFamily="18" charset="0"/>
            <a:cs typeface="Times New Roman" pitchFamily="18" charset="0"/>
          </a:endParaRPr>
        </a:p>
      </dgm:t>
    </dgm:pt>
    <dgm:pt modelId="{59CDA853-3E7E-452E-851B-6E362736384A}" type="parTrans" cxnId="{828185B0-15C1-40A3-98C9-AE692C0A43E6}">
      <dgm:prSet/>
      <dgm:spPr/>
      <dgm:t>
        <a:bodyPr/>
        <a:lstStyle/>
        <a:p>
          <a:endParaRPr lang="vi-VN"/>
        </a:p>
      </dgm:t>
    </dgm:pt>
    <dgm:pt modelId="{65E63F1A-E75F-41D9-B9B6-AED6C6D7DB50}" type="sibTrans" cxnId="{828185B0-15C1-40A3-98C9-AE692C0A43E6}">
      <dgm:prSet/>
      <dgm:spPr/>
      <dgm:t>
        <a:bodyPr/>
        <a:lstStyle/>
        <a:p>
          <a:endParaRPr lang="vi-VN"/>
        </a:p>
      </dgm:t>
    </dgm:pt>
    <dgm:pt modelId="{94DE1468-2E6A-4F41-8B2E-0C53E5C1CBBA}">
      <dgm:prSet phldrT="[Text]" custT="1"/>
      <dgm:spPr/>
      <dgm:t>
        <a:bodyPr/>
        <a:lstStyle/>
        <a:p>
          <a:pPr algn="just"/>
          <a:r>
            <a:rPr lang="vi-VN" sz="2400" dirty="0" smtClean="0">
              <a:solidFill>
                <a:srgbClr val="000000"/>
              </a:solidFill>
              <a:latin typeface="Times New Roman" pitchFamily="18" charset="0"/>
              <a:cs typeface="Times New Roman" pitchFamily="18" charset="0"/>
            </a:rPr>
            <a:t>Xây dựng kế hoạch liên kết cụ thể về các nguồn lực (nhân lực, vật lực, tài lực). Chịu trách nhiệm chính về đội ngũ hướng dẫn thực hành nghề nghiệp và thực tập sản xuất.</a:t>
          </a:r>
          <a:endParaRPr lang="vi-VN" sz="2400" dirty="0">
            <a:solidFill>
              <a:srgbClr val="000000"/>
            </a:solidFill>
            <a:latin typeface="Times New Roman" pitchFamily="18" charset="0"/>
            <a:cs typeface="Times New Roman" pitchFamily="18" charset="0"/>
          </a:endParaRPr>
        </a:p>
      </dgm:t>
    </dgm:pt>
    <dgm:pt modelId="{F494A3C6-D5B5-4BFB-9697-10DB75807546}" type="parTrans" cxnId="{0F1B4D79-79C3-43D7-AE9C-20BDC6F92DAB}">
      <dgm:prSet/>
      <dgm:spPr/>
      <dgm:t>
        <a:bodyPr/>
        <a:lstStyle/>
        <a:p>
          <a:endParaRPr lang="vi-VN"/>
        </a:p>
      </dgm:t>
    </dgm:pt>
    <dgm:pt modelId="{8D1AD9A7-9DAA-4EE7-99D3-C4C9C599A1C4}" type="sibTrans" cxnId="{0F1B4D79-79C3-43D7-AE9C-20BDC6F92DAB}">
      <dgm:prSet/>
      <dgm:spPr/>
      <dgm:t>
        <a:bodyPr/>
        <a:lstStyle/>
        <a:p>
          <a:endParaRPr lang="vi-VN"/>
        </a:p>
      </dgm:t>
    </dgm:pt>
    <dgm:pt modelId="{1989664B-91BD-46FA-A48F-2D556127C09E}">
      <dgm:prSet phldrT="[Text]" custT="1"/>
      <dgm:spPr/>
      <dgm:t>
        <a:bodyPr/>
        <a:lstStyle/>
        <a:p>
          <a:pPr algn="just"/>
          <a:r>
            <a:rPr lang="vi-VN" sz="2400" dirty="0" smtClean="0">
              <a:solidFill>
                <a:srgbClr val="000000"/>
              </a:solidFill>
              <a:latin typeface="Times New Roman" pitchFamily="18" charset="0"/>
              <a:cs typeface="Times New Roman" pitchFamily="18" charset="0"/>
            </a:rPr>
            <a:t>Thường xuyên phản hồi thông tin về nhà trường. Tiếp nhận, xử lý các thay đổi trong quá trình liên kết.</a:t>
          </a:r>
          <a:endParaRPr lang="vi-VN" sz="2400" dirty="0">
            <a:solidFill>
              <a:srgbClr val="000000"/>
            </a:solidFill>
            <a:latin typeface="Times New Roman" pitchFamily="18" charset="0"/>
            <a:cs typeface="Times New Roman" pitchFamily="18" charset="0"/>
          </a:endParaRPr>
        </a:p>
      </dgm:t>
    </dgm:pt>
    <dgm:pt modelId="{54CFEB09-AEF1-4EC8-8639-E36E0296D7CC}" type="parTrans" cxnId="{0F01E947-DB4E-4E97-A9C2-34856D6E485B}">
      <dgm:prSet/>
      <dgm:spPr/>
      <dgm:t>
        <a:bodyPr/>
        <a:lstStyle/>
        <a:p>
          <a:endParaRPr lang="vi-VN"/>
        </a:p>
      </dgm:t>
    </dgm:pt>
    <dgm:pt modelId="{D1CDEE4F-8719-44A1-A0B8-6A9C006E3734}" type="sibTrans" cxnId="{0F01E947-DB4E-4E97-A9C2-34856D6E485B}">
      <dgm:prSet/>
      <dgm:spPr/>
      <dgm:t>
        <a:bodyPr/>
        <a:lstStyle/>
        <a:p>
          <a:endParaRPr lang="vi-VN"/>
        </a:p>
      </dgm:t>
    </dgm:pt>
    <dgm:pt modelId="{4E2ECF7C-F829-4A5B-8F57-0586537414D9}" type="pres">
      <dgm:prSet presAssocID="{7C1E0A67-7A1D-4F35-8BBD-0E600E0B3AE3}" presName="diagram" presStyleCnt="0">
        <dgm:presLayoutVars>
          <dgm:chPref val="1"/>
          <dgm:dir/>
          <dgm:animOne val="branch"/>
          <dgm:animLvl val="lvl"/>
          <dgm:resizeHandles/>
        </dgm:presLayoutVars>
      </dgm:prSet>
      <dgm:spPr/>
      <dgm:t>
        <a:bodyPr/>
        <a:lstStyle/>
        <a:p>
          <a:endParaRPr lang="vi-VN"/>
        </a:p>
      </dgm:t>
    </dgm:pt>
    <dgm:pt modelId="{3DCFCFF5-BF0E-492F-B030-33DE0ACC25EA}" type="pres">
      <dgm:prSet presAssocID="{3E9225AF-3C36-40CA-ABCF-F1F0CD100582}" presName="root" presStyleCnt="0"/>
      <dgm:spPr/>
    </dgm:pt>
    <dgm:pt modelId="{4AA5CE67-CD7D-422A-8963-7BC36B4F05B7}" type="pres">
      <dgm:prSet presAssocID="{3E9225AF-3C36-40CA-ABCF-F1F0CD100582}" presName="rootComposite" presStyleCnt="0"/>
      <dgm:spPr/>
    </dgm:pt>
    <dgm:pt modelId="{FD70D7BA-FBBB-40B3-90C5-7FFFC31EFF3F}" type="pres">
      <dgm:prSet presAssocID="{3E9225AF-3C36-40CA-ABCF-F1F0CD100582}" presName="rootText" presStyleLbl="node1" presStyleIdx="0" presStyleCnt="2" custScaleX="130010" custScaleY="66398"/>
      <dgm:spPr/>
      <dgm:t>
        <a:bodyPr/>
        <a:lstStyle/>
        <a:p>
          <a:endParaRPr lang="vi-VN"/>
        </a:p>
      </dgm:t>
    </dgm:pt>
    <dgm:pt modelId="{6575DF0F-5D69-4FB4-8AED-72F6CBFA1AA8}" type="pres">
      <dgm:prSet presAssocID="{3E9225AF-3C36-40CA-ABCF-F1F0CD100582}" presName="rootConnector" presStyleLbl="node1" presStyleIdx="0" presStyleCnt="2"/>
      <dgm:spPr/>
      <dgm:t>
        <a:bodyPr/>
        <a:lstStyle/>
        <a:p>
          <a:endParaRPr lang="vi-VN"/>
        </a:p>
      </dgm:t>
    </dgm:pt>
    <dgm:pt modelId="{20FFA903-E85B-4326-8921-61A6CDAFBA03}" type="pres">
      <dgm:prSet presAssocID="{3E9225AF-3C36-40CA-ABCF-F1F0CD100582}" presName="childShape" presStyleCnt="0"/>
      <dgm:spPr/>
    </dgm:pt>
    <dgm:pt modelId="{BFAA86C0-880B-44D9-A527-D049A3A93ECA}" type="pres">
      <dgm:prSet presAssocID="{ADA17F45-4F9C-44E7-B968-B5ED23A1B511}" presName="Name13" presStyleLbl="parChTrans1D2" presStyleIdx="0" presStyleCnt="4"/>
      <dgm:spPr/>
      <dgm:t>
        <a:bodyPr/>
        <a:lstStyle/>
        <a:p>
          <a:endParaRPr lang="vi-VN"/>
        </a:p>
      </dgm:t>
    </dgm:pt>
    <dgm:pt modelId="{C327BB2A-FF7A-4257-8B51-472733B46EE2}" type="pres">
      <dgm:prSet presAssocID="{5FF3C364-DB17-423A-8D2F-FC5A165BB30D}" presName="childText" presStyleLbl="bgAcc1" presStyleIdx="0" presStyleCnt="4" custScaleX="184730" custScaleY="259127">
        <dgm:presLayoutVars>
          <dgm:bulletEnabled val="1"/>
        </dgm:presLayoutVars>
      </dgm:prSet>
      <dgm:spPr/>
      <dgm:t>
        <a:bodyPr/>
        <a:lstStyle/>
        <a:p>
          <a:endParaRPr lang="vi-VN"/>
        </a:p>
      </dgm:t>
    </dgm:pt>
    <dgm:pt modelId="{766D2340-09FA-446B-B196-D871F915AA17}" type="pres">
      <dgm:prSet presAssocID="{8C6160EA-8EFC-483E-A8B5-B7773CC53D92}" presName="Name13" presStyleLbl="parChTrans1D2" presStyleIdx="1" presStyleCnt="4"/>
      <dgm:spPr/>
      <dgm:t>
        <a:bodyPr/>
        <a:lstStyle/>
        <a:p>
          <a:endParaRPr lang="vi-VN"/>
        </a:p>
      </dgm:t>
    </dgm:pt>
    <dgm:pt modelId="{FD18491C-2F62-48BA-A055-4B21A771FA42}" type="pres">
      <dgm:prSet presAssocID="{4C93035A-9A00-42A4-BFAC-7B8F9D8E3B89}" presName="childText" presStyleLbl="bgAcc1" presStyleIdx="1" presStyleCnt="4" custScaleX="176468" custScaleY="190745">
        <dgm:presLayoutVars>
          <dgm:bulletEnabled val="1"/>
        </dgm:presLayoutVars>
      </dgm:prSet>
      <dgm:spPr/>
      <dgm:t>
        <a:bodyPr/>
        <a:lstStyle/>
        <a:p>
          <a:endParaRPr lang="vi-VN"/>
        </a:p>
      </dgm:t>
    </dgm:pt>
    <dgm:pt modelId="{9EEC9A39-FEE4-4C05-975B-3A0B56641F88}" type="pres">
      <dgm:prSet presAssocID="{1B8A74B1-C361-4848-BDB7-CD8A9FD915EB}" presName="root" presStyleCnt="0"/>
      <dgm:spPr/>
    </dgm:pt>
    <dgm:pt modelId="{F508BCB0-4E80-4238-93DE-99F2477F0A66}" type="pres">
      <dgm:prSet presAssocID="{1B8A74B1-C361-4848-BDB7-CD8A9FD915EB}" presName="rootComposite" presStyleCnt="0"/>
      <dgm:spPr/>
    </dgm:pt>
    <dgm:pt modelId="{08C517EA-7A01-4252-8FE6-6559A647FE22}" type="pres">
      <dgm:prSet presAssocID="{1B8A74B1-C361-4848-BDB7-CD8A9FD915EB}" presName="rootText" presStyleLbl="node1" presStyleIdx="1" presStyleCnt="2" custScaleX="152809" custScaleY="61485" custLinFactNeighborX="3259" custLinFactNeighborY="-1001"/>
      <dgm:spPr/>
      <dgm:t>
        <a:bodyPr/>
        <a:lstStyle/>
        <a:p>
          <a:endParaRPr lang="vi-VN"/>
        </a:p>
      </dgm:t>
    </dgm:pt>
    <dgm:pt modelId="{9028A677-571B-4938-BBC6-7A51025F3641}" type="pres">
      <dgm:prSet presAssocID="{1B8A74B1-C361-4848-BDB7-CD8A9FD915EB}" presName="rootConnector" presStyleLbl="node1" presStyleIdx="1" presStyleCnt="2"/>
      <dgm:spPr/>
      <dgm:t>
        <a:bodyPr/>
        <a:lstStyle/>
        <a:p>
          <a:endParaRPr lang="vi-VN"/>
        </a:p>
      </dgm:t>
    </dgm:pt>
    <dgm:pt modelId="{DB90A63B-0172-4643-8982-1BF158893DB2}" type="pres">
      <dgm:prSet presAssocID="{1B8A74B1-C361-4848-BDB7-CD8A9FD915EB}" presName="childShape" presStyleCnt="0"/>
      <dgm:spPr/>
    </dgm:pt>
    <dgm:pt modelId="{3403DE8D-7EE2-4F06-8B52-0EB8DCE2D8CC}" type="pres">
      <dgm:prSet presAssocID="{F494A3C6-D5B5-4BFB-9697-10DB75807546}" presName="Name13" presStyleLbl="parChTrans1D2" presStyleIdx="2" presStyleCnt="4"/>
      <dgm:spPr/>
      <dgm:t>
        <a:bodyPr/>
        <a:lstStyle/>
        <a:p>
          <a:endParaRPr lang="vi-VN"/>
        </a:p>
      </dgm:t>
    </dgm:pt>
    <dgm:pt modelId="{C8EDE867-7F16-46E3-ACED-DB44D948EDCA}" type="pres">
      <dgm:prSet presAssocID="{94DE1468-2E6A-4F41-8B2E-0C53E5C1CBBA}" presName="childText" presStyleLbl="bgAcc1" presStyleIdx="2" presStyleCnt="4" custScaleX="190977" custScaleY="284837">
        <dgm:presLayoutVars>
          <dgm:bulletEnabled val="1"/>
        </dgm:presLayoutVars>
      </dgm:prSet>
      <dgm:spPr/>
      <dgm:t>
        <a:bodyPr/>
        <a:lstStyle/>
        <a:p>
          <a:endParaRPr lang="vi-VN"/>
        </a:p>
      </dgm:t>
    </dgm:pt>
    <dgm:pt modelId="{303D826E-2670-45C6-8CF8-FBA6FAC106E8}" type="pres">
      <dgm:prSet presAssocID="{54CFEB09-AEF1-4EC8-8639-E36E0296D7CC}" presName="Name13" presStyleLbl="parChTrans1D2" presStyleIdx="3" presStyleCnt="4"/>
      <dgm:spPr/>
      <dgm:t>
        <a:bodyPr/>
        <a:lstStyle/>
        <a:p>
          <a:endParaRPr lang="vi-VN"/>
        </a:p>
      </dgm:t>
    </dgm:pt>
    <dgm:pt modelId="{BE1DFEB6-C540-46C8-80B7-5E1F223E317B}" type="pres">
      <dgm:prSet presAssocID="{1989664B-91BD-46FA-A48F-2D556127C09E}" presName="childText" presStyleLbl="bgAcc1" presStyleIdx="3" presStyleCnt="4" custScaleX="198119" custScaleY="201708">
        <dgm:presLayoutVars>
          <dgm:bulletEnabled val="1"/>
        </dgm:presLayoutVars>
      </dgm:prSet>
      <dgm:spPr/>
      <dgm:t>
        <a:bodyPr/>
        <a:lstStyle/>
        <a:p>
          <a:endParaRPr lang="vi-VN"/>
        </a:p>
      </dgm:t>
    </dgm:pt>
  </dgm:ptLst>
  <dgm:cxnLst>
    <dgm:cxn modelId="{76323D07-633E-4CB2-B97B-FFCA23B6700D}" srcId="{3E9225AF-3C36-40CA-ABCF-F1F0CD100582}" destId="{5FF3C364-DB17-423A-8D2F-FC5A165BB30D}" srcOrd="0" destOrd="0" parTransId="{ADA17F45-4F9C-44E7-B968-B5ED23A1B511}" sibTransId="{95C64CB2-C6E9-45D8-BCC5-BE8D39DF199F}"/>
    <dgm:cxn modelId="{802AEED8-D729-4B97-B6F1-6C3A42C4FEF5}" type="presOf" srcId="{94DE1468-2E6A-4F41-8B2E-0C53E5C1CBBA}" destId="{C8EDE867-7F16-46E3-ACED-DB44D948EDCA}" srcOrd="0" destOrd="0" presId="urn:microsoft.com/office/officeart/2005/8/layout/hierarchy3"/>
    <dgm:cxn modelId="{6E9658F5-6B56-4E9E-BAA5-AD4FEAA70E8A}" type="presOf" srcId="{1989664B-91BD-46FA-A48F-2D556127C09E}" destId="{BE1DFEB6-C540-46C8-80B7-5E1F223E317B}" srcOrd="0" destOrd="0" presId="urn:microsoft.com/office/officeart/2005/8/layout/hierarchy3"/>
    <dgm:cxn modelId="{0F01E947-DB4E-4E97-A9C2-34856D6E485B}" srcId="{1B8A74B1-C361-4848-BDB7-CD8A9FD915EB}" destId="{1989664B-91BD-46FA-A48F-2D556127C09E}" srcOrd="1" destOrd="0" parTransId="{54CFEB09-AEF1-4EC8-8639-E36E0296D7CC}" sibTransId="{D1CDEE4F-8719-44A1-A0B8-6A9C006E3734}"/>
    <dgm:cxn modelId="{28237C08-B461-4767-8ECA-828D89998765}" srcId="{3E9225AF-3C36-40CA-ABCF-F1F0CD100582}" destId="{4C93035A-9A00-42A4-BFAC-7B8F9D8E3B89}" srcOrd="1" destOrd="0" parTransId="{8C6160EA-8EFC-483E-A8B5-B7773CC53D92}" sibTransId="{5487D9AA-7927-44C7-A025-A209D9BC644D}"/>
    <dgm:cxn modelId="{EF520CC9-1965-4773-AB52-E015E7C0F6FD}" type="presOf" srcId="{8C6160EA-8EFC-483E-A8B5-B7773CC53D92}" destId="{766D2340-09FA-446B-B196-D871F915AA17}" srcOrd="0" destOrd="0" presId="urn:microsoft.com/office/officeart/2005/8/layout/hierarchy3"/>
    <dgm:cxn modelId="{F242AC89-2244-47A5-AD17-715BF1DB9940}" type="presOf" srcId="{4C93035A-9A00-42A4-BFAC-7B8F9D8E3B89}" destId="{FD18491C-2F62-48BA-A055-4B21A771FA42}" srcOrd="0" destOrd="0" presId="urn:microsoft.com/office/officeart/2005/8/layout/hierarchy3"/>
    <dgm:cxn modelId="{15FD73B0-489C-488E-94D5-C5A33491D855}" type="presOf" srcId="{54CFEB09-AEF1-4EC8-8639-E36E0296D7CC}" destId="{303D826E-2670-45C6-8CF8-FBA6FAC106E8}" srcOrd="0" destOrd="0" presId="urn:microsoft.com/office/officeart/2005/8/layout/hierarchy3"/>
    <dgm:cxn modelId="{23FDEDC2-C726-4DD4-B955-8E60CD82CEF4}" type="presOf" srcId="{1B8A74B1-C361-4848-BDB7-CD8A9FD915EB}" destId="{9028A677-571B-4938-BBC6-7A51025F3641}" srcOrd="1" destOrd="0" presId="urn:microsoft.com/office/officeart/2005/8/layout/hierarchy3"/>
    <dgm:cxn modelId="{EBA22322-C48A-473B-A61D-616DB2A58100}" type="presOf" srcId="{7C1E0A67-7A1D-4F35-8BBD-0E600E0B3AE3}" destId="{4E2ECF7C-F829-4A5B-8F57-0586537414D9}" srcOrd="0" destOrd="0" presId="urn:microsoft.com/office/officeart/2005/8/layout/hierarchy3"/>
    <dgm:cxn modelId="{0A8CE55C-C69D-4540-B6E0-2CCA65000942}" srcId="{7C1E0A67-7A1D-4F35-8BBD-0E600E0B3AE3}" destId="{3E9225AF-3C36-40CA-ABCF-F1F0CD100582}" srcOrd="0" destOrd="0" parTransId="{44F17A09-5D74-402B-BC3A-771F252E51AB}" sibTransId="{9C90FDE1-ACA3-4407-AD2C-34F0BD396126}"/>
    <dgm:cxn modelId="{1B17FEE6-A65B-490D-B43A-7B81F5C8053C}" type="presOf" srcId="{ADA17F45-4F9C-44E7-B968-B5ED23A1B511}" destId="{BFAA86C0-880B-44D9-A527-D049A3A93ECA}" srcOrd="0" destOrd="0" presId="urn:microsoft.com/office/officeart/2005/8/layout/hierarchy3"/>
    <dgm:cxn modelId="{3300838D-A9BF-4049-A6A6-F19E234D8091}" type="presOf" srcId="{3E9225AF-3C36-40CA-ABCF-F1F0CD100582}" destId="{6575DF0F-5D69-4FB4-8AED-72F6CBFA1AA8}" srcOrd="1" destOrd="0" presId="urn:microsoft.com/office/officeart/2005/8/layout/hierarchy3"/>
    <dgm:cxn modelId="{E21AD387-536D-4B8D-A1F6-CB41A4BBFAA9}" type="presOf" srcId="{1B8A74B1-C361-4848-BDB7-CD8A9FD915EB}" destId="{08C517EA-7A01-4252-8FE6-6559A647FE22}" srcOrd="0" destOrd="0" presId="urn:microsoft.com/office/officeart/2005/8/layout/hierarchy3"/>
    <dgm:cxn modelId="{828185B0-15C1-40A3-98C9-AE692C0A43E6}" srcId="{7C1E0A67-7A1D-4F35-8BBD-0E600E0B3AE3}" destId="{1B8A74B1-C361-4848-BDB7-CD8A9FD915EB}" srcOrd="1" destOrd="0" parTransId="{59CDA853-3E7E-452E-851B-6E362736384A}" sibTransId="{65E63F1A-E75F-41D9-B9B6-AED6C6D7DB50}"/>
    <dgm:cxn modelId="{F29850EB-8EC4-4EE2-A0DE-AD27F026711A}" type="presOf" srcId="{3E9225AF-3C36-40CA-ABCF-F1F0CD100582}" destId="{FD70D7BA-FBBB-40B3-90C5-7FFFC31EFF3F}" srcOrd="0" destOrd="0" presId="urn:microsoft.com/office/officeart/2005/8/layout/hierarchy3"/>
    <dgm:cxn modelId="{938444DC-F2A4-4C2F-8A07-AAB4641F1C64}" type="presOf" srcId="{F494A3C6-D5B5-4BFB-9697-10DB75807546}" destId="{3403DE8D-7EE2-4F06-8B52-0EB8DCE2D8CC}" srcOrd="0" destOrd="0" presId="urn:microsoft.com/office/officeart/2005/8/layout/hierarchy3"/>
    <dgm:cxn modelId="{CE7D7E96-E70D-4E4C-8023-6FCE55F00BE2}" type="presOf" srcId="{5FF3C364-DB17-423A-8D2F-FC5A165BB30D}" destId="{C327BB2A-FF7A-4257-8B51-472733B46EE2}" srcOrd="0" destOrd="0" presId="urn:microsoft.com/office/officeart/2005/8/layout/hierarchy3"/>
    <dgm:cxn modelId="{0F1B4D79-79C3-43D7-AE9C-20BDC6F92DAB}" srcId="{1B8A74B1-C361-4848-BDB7-CD8A9FD915EB}" destId="{94DE1468-2E6A-4F41-8B2E-0C53E5C1CBBA}" srcOrd="0" destOrd="0" parTransId="{F494A3C6-D5B5-4BFB-9697-10DB75807546}" sibTransId="{8D1AD9A7-9DAA-4EE7-99D3-C4C9C599A1C4}"/>
    <dgm:cxn modelId="{293A9489-F379-43EC-B842-301048EF03E5}" type="presParOf" srcId="{4E2ECF7C-F829-4A5B-8F57-0586537414D9}" destId="{3DCFCFF5-BF0E-492F-B030-33DE0ACC25EA}" srcOrd="0" destOrd="0" presId="urn:microsoft.com/office/officeart/2005/8/layout/hierarchy3"/>
    <dgm:cxn modelId="{743FD19F-B84E-4301-A4C5-523AD066AE34}" type="presParOf" srcId="{3DCFCFF5-BF0E-492F-B030-33DE0ACC25EA}" destId="{4AA5CE67-CD7D-422A-8963-7BC36B4F05B7}" srcOrd="0" destOrd="0" presId="urn:microsoft.com/office/officeart/2005/8/layout/hierarchy3"/>
    <dgm:cxn modelId="{A5F39927-B1A3-4847-81FF-D3919CA38F2D}" type="presParOf" srcId="{4AA5CE67-CD7D-422A-8963-7BC36B4F05B7}" destId="{FD70D7BA-FBBB-40B3-90C5-7FFFC31EFF3F}" srcOrd="0" destOrd="0" presId="urn:microsoft.com/office/officeart/2005/8/layout/hierarchy3"/>
    <dgm:cxn modelId="{9C1E568F-AEA2-4207-B8CD-99F359665ED5}" type="presParOf" srcId="{4AA5CE67-CD7D-422A-8963-7BC36B4F05B7}" destId="{6575DF0F-5D69-4FB4-8AED-72F6CBFA1AA8}" srcOrd="1" destOrd="0" presId="urn:microsoft.com/office/officeart/2005/8/layout/hierarchy3"/>
    <dgm:cxn modelId="{92489365-CBF8-47A8-AE68-CF9A133B35DA}" type="presParOf" srcId="{3DCFCFF5-BF0E-492F-B030-33DE0ACC25EA}" destId="{20FFA903-E85B-4326-8921-61A6CDAFBA03}" srcOrd="1" destOrd="0" presId="urn:microsoft.com/office/officeart/2005/8/layout/hierarchy3"/>
    <dgm:cxn modelId="{61CF22F3-BFD4-4F70-A25F-355786CC2E46}" type="presParOf" srcId="{20FFA903-E85B-4326-8921-61A6CDAFBA03}" destId="{BFAA86C0-880B-44D9-A527-D049A3A93ECA}" srcOrd="0" destOrd="0" presId="urn:microsoft.com/office/officeart/2005/8/layout/hierarchy3"/>
    <dgm:cxn modelId="{8656F051-785B-4024-BF81-38362E6F12B2}" type="presParOf" srcId="{20FFA903-E85B-4326-8921-61A6CDAFBA03}" destId="{C327BB2A-FF7A-4257-8B51-472733B46EE2}" srcOrd="1" destOrd="0" presId="urn:microsoft.com/office/officeart/2005/8/layout/hierarchy3"/>
    <dgm:cxn modelId="{AB04EE83-6A82-4BFD-80AE-2C9BDA175C85}" type="presParOf" srcId="{20FFA903-E85B-4326-8921-61A6CDAFBA03}" destId="{766D2340-09FA-446B-B196-D871F915AA17}" srcOrd="2" destOrd="0" presId="urn:microsoft.com/office/officeart/2005/8/layout/hierarchy3"/>
    <dgm:cxn modelId="{C621009A-4BD6-4470-A0C3-75EBCB3D77F0}" type="presParOf" srcId="{20FFA903-E85B-4326-8921-61A6CDAFBA03}" destId="{FD18491C-2F62-48BA-A055-4B21A771FA42}" srcOrd="3" destOrd="0" presId="urn:microsoft.com/office/officeart/2005/8/layout/hierarchy3"/>
    <dgm:cxn modelId="{C5D33AE2-F2A8-4F5D-8C7D-EF012565EE82}" type="presParOf" srcId="{4E2ECF7C-F829-4A5B-8F57-0586537414D9}" destId="{9EEC9A39-FEE4-4C05-975B-3A0B56641F88}" srcOrd="1" destOrd="0" presId="urn:microsoft.com/office/officeart/2005/8/layout/hierarchy3"/>
    <dgm:cxn modelId="{499D27AD-E28D-40ED-8807-C9CBB47F51CF}" type="presParOf" srcId="{9EEC9A39-FEE4-4C05-975B-3A0B56641F88}" destId="{F508BCB0-4E80-4238-93DE-99F2477F0A66}" srcOrd="0" destOrd="0" presId="urn:microsoft.com/office/officeart/2005/8/layout/hierarchy3"/>
    <dgm:cxn modelId="{64BF2C3A-8281-4434-BFDA-4581ADFE3FCA}" type="presParOf" srcId="{F508BCB0-4E80-4238-93DE-99F2477F0A66}" destId="{08C517EA-7A01-4252-8FE6-6559A647FE22}" srcOrd="0" destOrd="0" presId="urn:microsoft.com/office/officeart/2005/8/layout/hierarchy3"/>
    <dgm:cxn modelId="{206B58D3-5F16-4FF3-A0D9-380ABB62C82B}" type="presParOf" srcId="{F508BCB0-4E80-4238-93DE-99F2477F0A66}" destId="{9028A677-571B-4938-BBC6-7A51025F3641}" srcOrd="1" destOrd="0" presId="urn:microsoft.com/office/officeart/2005/8/layout/hierarchy3"/>
    <dgm:cxn modelId="{88E1E20B-AD65-4394-85BB-0A0AFF7BBDDB}" type="presParOf" srcId="{9EEC9A39-FEE4-4C05-975B-3A0B56641F88}" destId="{DB90A63B-0172-4643-8982-1BF158893DB2}" srcOrd="1" destOrd="0" presId="urn:microsoft.com/office/officeart/2005/8/layout/hierarchy3"/>
    <dgm:cxn modelId="{A53B9126-5462-4A63-941F-8F91A7ED7394}" type="presParOf" srcId="{DB90A63B-0172-4643-8982-1BF158893DB2}" destId="{3403DE8D-7EE2-4F06-8B52-0EB8DCE2D8CC}" srcOrd="0" destOrd="0" presId="urn:microsoft.com/office/officeart/2005/8/layout/hierarchy3"/>
    <dgm:cxn modelId="{6C654DEF-3C7D-4809-A00E-E2DE9CDEE192}" type="presParOf" srcId="{DB90A63B-0172-4643-8982-1BF158893DB2}" destId="{C8EDE867-7F16-46E3-ACED-DB44D948EDCA}" srcOrd="1" destOrd="0" presId="urn:microsoft.com/office/officeart/2005/8/layout/hierarchy3"/>
    <dgm:cxn modelId="{C0451B8E-3F65-45B8-9191-7024DB6AA6C5}" type="presParOf" srcId="{DB90A63B-0172-4643-8982-1BF158893DB2}" destId="{303D826E-2670-45C6-8CF8-FBA6FAC106E8}" srcOrd="2" destOrd="0" presId="urn:microsoft.com/office/officeart/2005/8/layout/hierarchy3"/>
    <dgm:cxn modelId="{9E698315-C68F-4CC9-9C07-4C409ED2D935}" type="presParOf" srcId="{DB90A63B-0172-4643-8982-1BF158893DB2}" destId="{BE1DFEB6-C540-46C8-80B7-5E1F223E317B}"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atin typeface="Arial" charset="0"/>
                <a:cs typeface="+mn-cs"/>
              </a:defRPr>
            </a:lvl1pPr>
          </a:lstStyle>
          <a:p>
            <a:pPr>
              <a:defRPr/>
            </a:pPr>
            <a:endParaRPr lang="en-US"/>
          </a:p>
        </p:txBody>
      </p:sp>
      <p:sp>
        <p:nvSpPr>
          <p:cNvPr id="819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en-US"/>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atin typeface="Arial" charset="0"/>
                <a:cs typeface="+mn-cs"/>
              </a:defRPr>
            </a:lvl1pPr>
          </a:lstStyle>
          <a:p>
            <a:pPr>
              <a:defRPr/>
            </a:pPr>
            <a:endParaRPr lang="en-US"/>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D0749601-3443-414A-BE17-86AE667682DB}" type="slidenum">
              <a:rPr lang="en-US"/>
              <a:pPr>
                <a:defRPr/>
              </a:pPr>
              <a:t>‹#›</a:t>
            </a:fld>
            <a:endParaRPr lang="en-US"/>
          </a:p>
        </p:txBody>
      </p:sp>
    </p:spTree>
    <p:extLst>
      <p:ext uri="{BB962C8B-B14F-4D97-AF65-F5344CB8AC3E}">
        <p14:creationId xmlns:p14="http://schemas.microsoft.com/office/powerpoint/2010/main" val="35359670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03BEE6C8-3C9E-4958-978B-48D128D90110}" type="slidenum">
              <a:rPr lang="en-US" sz="1200" smtClean="0"/>
              <a:pPr algn="r" eaLnBrk="1" hangingPunct="1">
                <a:defRPr/>
              </a:pPr>
              <a:t>1</a:t>
            </a:fld>
            <a:endParaRPr lang="en-US" sz="1200" smtClean="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4</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5</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6</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7</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8</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9</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10</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11</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12</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13</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14</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15</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16</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17</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0801144F-C734-403D-9DF1-C1B8E2B99322}" type="slidenum">
              <a:rPr lang="en-US" sz="1200" smtClean="0">
                <a:solidFill>
                  <a:srgbClr val="000000"/>
                </a:solidFill>
              </a:rPr>
              <a:pPr algn="r" eaLnBrk="1" hangingPunct="1">
                <a:defRPr/>
              </a:pPr>
              <a:t>18</a:t>
            </a:fld>
            <a:endParaRPr lang="en-US" sz="1200" smtClean="0">
              <a:solidFill>
                <a:srgbClr val="000000"/>
              </a:solidFill>
            </a:endParaRPr>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19</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20</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21</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22</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23</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24</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25</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26</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27</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28</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29</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30</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31</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32</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33</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34</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EAF43245-750C-482F-B58F-3B3E811F4782}" type="slidenum">
              <a:rPr lang="en-US" sz="1200" smtClean="0"/>
              <a:pPr algn="r" eaLnBrk="1" hangingPunct="1">
                <a:defRPr/>
              </a:pPr>
              <a:t>35</a:t>
            </a:fld>
            <a:endParaRPr lang="en-US" sz="1200" smtClean="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36</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C01008EF-071C-40E3-8D47-A1C3FC8747D9}" type="slidenum">
              <a:rPr lang="en-US" sz="1200" smtClean="0">
                <a:solidFill>
                  <a:srgbClr val="000000"/>
                </a:solidFill>
              </a:rPr>
              <a:pPr algn="r" eaLnBrk="1" hangingPunct="1">
                <a:defRPr/>
              </a:pPr>
              <a:t>37</a:t>
            </a:fld>
            <a:endParaRPr lang="en-US" sz="1200" smtClean="0">
              <a:solidFill>
                <a:srgbClr val="000000"/>
              </a:solidFill>
            </a:endParaRPr>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3AF7A772-832B-4440-9023-EAA52E4EFB17}" type="slidenum">
              <a:rPr lang="en-US" sz="1200" smtClean="0">
                <a:solidFill>
                  <a:srgbClr val="000000"/>
                </a:solidFill>
              </a:rPr>
              <a:pPr algn="r" eaLnBrk="1" hangingPunct="1">
                <a:defRPr/>
              </a:pPr>
              <a:t>38</a:t>
            </a:fld>
            <a:endParaRPr lang="en-US" sz="1200"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eaLnBrk="0" hangingPunct="0">
              <a:defRPr sz="2400">
                <a:solidFill>
                  <a:schemeClr val="tx1"/>
                </a:solidFill>
                <a:latin typeface="Arial" pitchFamily="34" charset="0"/>
              </a:defRPr>
            </a:lvl1pPr>
            <a:lvl2pPr marL="742950" indent="-285750" algn="ctr" eaLnBrk="0" hangingPunct="0">
              <a:defRPr sz="2400">
                <a:solidFill>
                  <a:schemeClr val="tx1"/>
                </a:solidFill>
                <a:latin typeface="Arial" pitchFamily="34" charset="0"/>
              </a:defRPr>
            </a:lvl2pPr>
            <a:lvl3pPr marL="1143000" indent="-228600" algn="ctr" eaLnBrk="0" hangingPunct="0">
              <a:defRPr sz="2400">
                <a:solidFill>
                  <a:schemeClr val="tx1"/>
                </a:solidFill>
                <a:latin typeface="Arial" pitchFamily="34" charset="0"/>
              </a:defRPr>
            </a:lvl3pPr>
            <a:lvl4pPr marL="1600200" indent="-228600" algn="ctr" eaLnBrk="0" hangingPunct="0">
              <a:defRPr sz="2400">
                <a:solidFill>
                  <a:schemeClr val="tx1"/>
                </a:solidFill>
                <a:latin typeface="Arial" pitchFamily="34" charset="0"/>
              </a:defRPr>
            </a:lvl4pPr>
            <a:lvl5pPr marL="2057400" indent="-228600" algn="ctr" eaLnBrk="0" hangingPunct="0">
              <a:defRPr sz="2400">
                <a:solidFill>
                  <a:schemeClr val="tx1"/>
                </a:solidFill>
                <a:latin typeface="Arial" pitchFamily="34" charset="0"/>
              </a:defRPr>
            </a:lvl5pPr>
            <a:lvl6pPr marL="2514600" indent="-228600" algn="ctr" eaLnBrk="0" fontAlgn="base" hangingPunct="0">
              <a:spcBef>
                <a:spcPct val="0"/>
              </a:spcBef>
              <a:spcAft>
                <a:spcPct val="0"/>
              </a:spcAft>
              <a:defRPr sz="2400">
                <a:solidFill>
                  <a:schemeClr val="tx1"/>
                </a:solidFill>
                <a:latin typeface="Arial" pitchFamily="34" charset="0"/>
              </a:defRPr>
            </a:lvl6pPr>
            <a:lvl7pPr marL="2971800" indent="-228600" algn="ctr" eaLnBrk="0" fontAlgn="base" hangingPunct="0">
              <a:spcBef>
                <a:spcPct val="0"/>
              </a:spcBef>
              <a:spcAft>
                <a:spcPct val="0"/>
              </a:spcAft>
              <a:defRPr sz="2400">
                <a:solidFill>
                  <a:schemeClr val="tx1"/>
                </a:solidFill>
                <a:latin typeface="Arial" pitchFamily="34" charset="0"/>
              </a:defRPr>
            </a:lvl7pPr>
            <a:lvl8pPr marL="3429000" indent="-228600" algn="ctr" eaLnBrk="0" fontAlgn="base" hangingPunct="0">
              <a:spcBef>
                <a:spcPct val="0"/>
              </a:spcBef>
              <a:spcAft>
                <a:spcPct val="0"/>
              </a:spcAft>
              <a:defRPr sz="2400">
                <a:solidFill>
                  <a:schemeClr val="tx1"/>
                </a:solidFill>
                <a:latin typeface="Arial" pitchFamily="34" charset="0"/>
              </a:defRPr>
            </a:lvl8pPr>
            <a:lvl9pPr marL="3886200" indent="-228600" algn="ctr" eaLnBrk="0" fontAlgn="base" hangingPunct="0">
              <a:spcBef>
                <a:spcPct val="0"/>
              </a:spcBef>
              <a:spcAft>
                <a:spcPct val="0"/>
              </a:spcAft>
              <a:defRPr sz="2400">
                <a:solidFill>
                  <a:schemeClr val="tx1"/>
                </a:solidFill>
                <a:latin typeface="Arial" pitchFamily="34" charset="0"/>
              </a:defRPr>
            </a:lvl9pPr>
          </a:lstStyle>
          <a:p>
            <a:pPr algn="r" eaLnBrk="1" hangingPunct="1">
              <a:defRPr/>
            </a:pPr>
            <a:fld id="{0728023D-F8BE-4B2A-8C8E-250AAA66BC6D}" type="slidenum">
              <a:rPr lang="en-US" sz="1200" smtClean="0">
                <a:solidFill>
                  <a:srgbClr val="000000"/>
                </a:solidFill>
              </a:rPr>
              <a:pPr algn="r" eaLnBrk="1" hangingPunct="1">
                <a:defRPr/>
              </a:pPr>
              <a:t>39</a:t>
            </a:fld>
            <a:endParaRPr lang="en-US" sz="1200" smtClean="0">
              <a:solidFill>
                <a:srgbClr val="000000"/>
              </a:solidFill>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endParaRPr lang="ru-RU"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êu đề bản chiếu">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990600" y="5334000"/>
            <a:ext cx="7772400" cy="704850"/>
          </a:xfrm>
          <a:extLst>
            <a:ext uri="{AF507438-7753-43E0-B8FC-AC1667EBCBE1}">
              <a14:hiddenEffects xmlns:a14="http://schemas.microsoft.com/office/drawing/2010/main">
                <a:effectLst>
                  <a:outerShdw dist="17961" dir="2700000" algn="ctr" rotWithShape="0">
                    <a:schemeClr val="tx1"/>
                  </a:outerShdw>
                </a:effectLst>
              </a14:hiddenEffects>
            </a:ext>
          </a:extLst>
        </p:spPr>
        <p:txBody>
          <a:bodyPr/>
          <a:lstStyle>
            <a:lvl1pPr algn="r">
              <a:defRPr sz="3600">
                <a:solidFill>
                  <a:schemeClr val="bg1"/>
                </a:solidFill>
              </a:defRPr>
            </a:lvl1pPr>
          </a:lstStyle>
          <a:p>
            <a:pPr lvl="0"/>
            <a:r>
              <a:rPr lang="vi-VN" noProof="0" smtClean="0"/>
              <a:t>Bấm &amp; sửa kiểu tiêu đề</a:t>
            </a:r>
            <a:endParaRPr lang="en-US" noProof="0" smtClean="0"/>
          </a:p>
        </p:txBody>
      </p:sp>
      <p:sp>
        <p:nvSpPr>
          <p:cNvPr id="3075" name="Rectangle 3"/>
          <p:cNvSpPr>
            <a:spLocks noGrp="1" noChangeArrowheads="1"/>
          </p:cNvSpPr>
          <p:nvPr>
            <p:ph type="subTitle" idx="1"/>
          </p:nvPr>
        </p:nvSpPr>
        <p:spPr>
          <a:xfrm>
            <a:off x="990600" y="5867400"/>
            <a:ext cx="7772400" cy="533400"/>
          </a:xfrm>
          <a:extLst>
            <a:ext uri="{AF507438-7753-43E0-B8FC-AC1667EBCBE1}">
              <a14:hiddenEffects xmlns:a14="http://schemas.microsoft.com/office/drawing/2010/main">
                <a:effectLst>
                  <a:outerShdw dist="17961" dir="2700000" algn="ctr" rotWithShape="0">
                    <a:schemeClr val="tx1"/>
                  </a:outerShdw>
                </a:effectLst>
              </a14:hiddenEffects>
            </a:ext>
          </a:extLst>
        </p:spPr>
        <p:txBody>
          <a:bodyPr/>
          <a:lstStyle>
            <a:lvl1pPr marL="0" indent="0" algn="r">
              <a:buFontTx/>
              <a:buNone/>
              <a:defRPr sz="2400">
                <a:solidFill>
                  <a:schemeClr val="bg1"/>
                </a:solidFill>
              </a:defRPr>
            </a:lvl1pPr>
          </a:lstStyle>
          <a:p>
            <a:pPr lvl="0"/>
            <a:r>
              <a:rPr lang="vi-VN" noProof="0" smtClean="0"/>
              <a:t>Bấm &amp; sửa kiểu phụ đề</a:t>
            </a:r>
            <a:endParaRPr lang="en-US" noProof="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idx="1"/>
          </p:nvPr>
        </p:nvSpPr>
        <p:spPr/>
        <p:txBody>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722313" y="4406900"/>
            <a:ext cx="7772400" cy="1362075"/>
          </a:xfrm>
        </p:spPr>
        <p:txBody>
          <a:bodyPr anchor="t"/>
          <a:lstStyle>
            <a:lvl1pPr algn="l">
              <a:defRPr sz="4000" b="1" cap="all"/>
            </a:lvl1pPr>
          </a:lstStyle>
          <a:p>
            <a:r>
              <a:rPr lang="vi-VN" smtClean="0"/>
              <a:t>Bấm &amp; sửa kiểu tiêu đề</a:t>
            </a:r>
            <a:endParaRPr lang="en-US"/>
          </a:p>
        </p:txBody>
      </p:sp>
      <p:sp>
        <p:nvSpPr>
          <p:cNvPr id="3" name="Chỗ dành sẵn cho Văn bản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smtClean="0"/>
              <a:t>Bấm &amp; sửa kiểu tiêu đề</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Nội dung 2"/>
          <p:cNvSpPr>
            <a:spLocks noGrp="1"/>
          </p:cNvSpPr>
          <p:nvPr>
            <p:ph sz="half" idx="1"/>
          </p:nvPr>
        </p:nvSpPr>
        <p:spPr>
          <a:xfrm>
            <a:off x="9144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Nội dung 3"/>
          <p:cNvSpPr>
            <a:spLocks noGrp="1"/>
          </p:cNvSpPr>
          <p:nvPr>
            <p:ph sz="half" idx="2"/>
          </p:nvPr>
        </p:nvSpPr>
        <p:spPr>
          <a:xfrm>
            <a:off x="4648200" y="2438400"/>
            <a:ext cx="35814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4638"/>
            <a:ext cx="8229600" cy="1143000"/>
          </a:xfrm>
        </p:spPr>
        <p:txBody>
          <a:bodyPr/>
          <a:lstStyle>
            <a:lvl1pPr>
              <a:defRPr/>
            </a:lvl1pPr>
          </a:lstStyle>
          <a:p>
            <a:r>
              <a:rPr lang="vi-VN" smtClean="0"/>
              <a:t>Bấm &amp; sửa kiểu tiêu đề</a:t>
            </a:r>
            <a:endParaRPr lang="en-US"/>
          </a:p>
        </p:txBody>
      </p:sp>
      <p:sp>
        <p:nvSpPr>
          <p:cNvPr id="3" name="Chỗ dành sẵn cho Văn bản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4" name="Chỗ dành sẵn cho Nội dung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5" name="Chỗ dành sẵn cho Văn bản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smtClean="0"/>
              <a:t>Bấm &amp; sửa kiểu tiêu đề</a:t>
            </a:r>
          </a:p>
        </p:txBody>
      </p:sp>
      <p:sp>
        <p:nvSpPr>
          <p:cNvPr id="6" name="Chỗ dành sẵn cho Nội dung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457200" y="273050"/>
            <a:ext cx="3008313" cy="1162050"/>
          </a:xfrm>
        </p:spPr>
        <p:txBody>
          <a:bodyPr anchor="b"/>
          <a:lstStyle>
            <a:lvl1pPr algn="l">
              <a:defRPr sz="2000" b="1"/>
            </a:lvl1pPr>
          </a:lstStyle>
          <a:p>
            <a:r>
              <a:rPr lang="vi-VN" smtClean="0"/>
              <a:t>Bấm &amp; sửa kiểu tiêu đề</a:t>
            </a:r>
            <a:endParaRPr lang="en-US"/>
          </a:p>
        </p:txBody>
      </p:sp>
      <p:sp>
        <p:nvSpPr>
          <p:cNvPr id="3" name="Chỗ dành sẵn cho Nội dung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
        <p:nvSpPr>
          <p:cNvPr id="4" name="Chỗ dành sẵn cho Văn bản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1792288" y="4800600"/>
            <a:ext cx="5486400" cy="566738"/>
          </a:xfrm>
        </p:spPr>
        <p:txBody>
          <a:bodyPr anchor="b"/>
          <a:lstStyle>
            <a:lvl1pPr algn="l">
              <a:defRPr sz="2000" b="1"/>
            </a:lvl1pPr>
          </a:lstStyle>
          <a:p>
            <a:r>
              <a:rPr lang="vi-VN" smtClean="0"/>
              <a:t>Bấm &amp; sửa kiểu tiêu đề</a:t>
            </a:r>
            <a:endParaRPr lang="en-US"/>
          </a:p>
        </p:txBody>
      </p:sp>
      <p:sp>
        <p:nvSpPr>
          <p:cNvPr id="3" name="Chỗ dành sẵn cho Hình ảnh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smtClean="0"/>
              <a:t>Bấm biểu tượng để thêm hình ảnh</a:t>
            </a:r>
            <a:endParaRPr lang="en-US" noProof="0"/>
          </a:p>
        </p:txBody>
      </p:sp>
      <p:sp>
        <p:nvSpPr>
          <p:cNvPr id="4" name="Chỗ dành sẵn cho Văn bản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smtClean="0"/>
              <a:t>Bấm &amp; sửa kiểu tiêu đề</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smtClean="0"/>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6400800" y="1417638"/>
            <a:ext cx="1828800" cy="5211762"/>
          </a:xfrm>
        </p:spPr>
        <p:txBody>
          <a:bodyPr vert="eaVert"/>
          <a:lstStyle/>
          <a:p>
            <a:r>
              <a:rPr lang="vi-VN" smtClean="0"/>
              <a:t>Bấm &amp; sửa kiểu tiêu đề</a:t>
            </a:r>
            <a:endParaRPr lang="en-US"/>
          </a:p>
        </p:txBody>
      </p:sp>
      <p:sp>
        <p:nvSpPr>
          <p:cNvPr id="3" name="Chỗ dành sẵn cho Văn bản Dọc 2"/>
          <p:cNvSpPr>
            <a:spLocks noGrp="1"/>
          </p:cNvSpPr>
          <p:nvPr>
            <p:ph type="body" orient="vert" idx="1"/>
          </p:nvPr>
        </p:nvSpPr>
        <p:spPr>
          <a:xfrm>
            <a:off x="914400" y="1417638"/>
            <a:ext cx="5334000" cy="5211762"/>
          </a:xfrm>
        </p:spPr>
        <p:txBody>
          <a:bodyPr vert="eaVert"/>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417638"/>
            <a:ext cx="7315200" cy="7159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vi-VN" smtClean="0"/>
              <a:t>Bấm &amp; sửa kiểu tiêu đề</a:t>
            </a:r>
            <a:endParaRPr lang="en-US" smtClean="0"/>
          </a:p>
        </p:txBody>
      </p:sp>
      <p:sp>
        <p:nvSpPr>
          <p:cNvPr id="1027" name="Rectangle 3"/>
          <p:cNvSpPr>
            <a:spLocks noGrp="1" noChangeArrowheads="1"/>
          </p:cNvSpPr>
          <p:nvPr>
            <p:ph type="body" idx="1"/>
          </p:nvPr>
        </p:nvSpPr>
        <p:spPr bwMode="auto">
          <a:xfrm>
            <a:off x="914400" y="2438400"/>
            <a:ext cx="73152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vi-VN" smtClean="0"/>
              <a:t>Bấm &amp; sửa kiểu tiêu đề</a:t>
            </a:r>
          </a:p>
          <a:p>
            <a:pPr lvl="1"/>
            <a:r>
              <a:rPr lang="vi-VN" smtClean="0"/>
              <a:t>Mức hai</a:t>
            </a:r>
          </a:p>
          <a:p>
            <a:pPr lvl="2"/>
            <a:r>
              <a:rPr lang="vi-VN" smtClean="0"/>
              <a:t>Mức ba</a:t>
            </a:r>
          </a:p>
          <a:p>
            <a:pPr lvl="3"/>
            <a:r>
              <a:rPr lang="vi-VN" smtClean="0"/>
              <a:t>Mức bốn</a:t>
            </a:r>
          </a:p>
          <a:p>
            <a:pPr lvl="4"/>
            <a:r>
              <a:rPr lang="vi-VN" smtClean="0"/>
              <a:t>Mức năm</a:t>
            </a:r>
            <a:endParaRPr lang="en-US" smtClean="0"/>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Microsoft Sans Serif" pitchFamily="34" charset="0"/>
        </a:defRPr>
      </a:lvl2pPr>
      <a:lvl3pPr algn="l" rtl="0" eaLnBrk="0" fontAlgn="base" hangingPunct="0">
        <a:spcBef>
          <a:spcPct val="0"/>
        </a:spcBef>
        <a:spcAft>
          <a:spcPct val="0"/>
        </a:spcAft>
        <a:defRPr sz="4400">
          <a:solidFill>
            <a:schemeClr val="tx1"/>
          </a:solidFill>
          <a:latin typeface="Microsoft Sans Serif" pitchFamily="34" charset="0"/>
        </a:defRPr>
      </a:lvl3pPr>
      <a:lvl4pPr algn="l" rtl="0" eaLnBrk="0" fontAlgn="base" hangingPunct="0">
        <a:spcBef>
          <a:spcPct val="0"/>
        </a:spcBef>
        <a:spcAft>
          <a:spcPct val="0"/>
        </a:spcAft>
        <a:defRPr sz="4400">
          <a:solidFill>
            <a:schemeClr val="tx1"/>
          </a:solidFill>
          <a:latin typeface="Microsoft Sans Serif" pitchFamily="34" charset="0"/>
        </a:defRPr>
      </a:lvl4pPr>
      <a:lvl5pPr algn="l" rtl="0" eaLnBrk="0" fontAlgn="base" hangingPunct="0">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chart" Target="../charts/char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jpeg"/><Relationship Id="rId7" Type="http://schemas.openxmlformats.org/officeDocument/2006/relationships/diagramColors" Target="../diagrams/colors1.xml"/><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2.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Hình chữ nhật 4"/>
          <p:cNvSpPr>
            <a:spLocks noChangeArrowheads="1"/>
          </p:cNvSpPr>
          <p:nvPr/>
        </p:nvSpPr>
        <p:spPr bwMode="auto">
          <a:xfrm>
            <a:off x="0" y="2819400"/>
            <a:ext cx="9144000" cy="2057400"/>
          </a:xfrm>
          <a:prstGeom prst="rect">
            <a:avLst/>
          </a:prstGeom>
          <a:solidFill>
            <a:schemeClr val="bg1">
              <a:alpha val="58823"/>
            </a:schemeClr>
          </a:solidFill>
          <a:ln w="9525">
            <a:noFill/>
            <a:miter lim="800000"/>
            <a:headEnd/>
            <a:tailEnd/>
          </a:ln>
        </p:spPr>
        <p:txBody>
          <a:bodyPr wrap="none" anchor="ctr"/>
          <a:lstStyle/>
          <a:p>
            <a:pPr algn="ctr"/>
            <a:endParaRPr lang="en-US"/>
          </a:p>
        </p:txBody>
      </p:sp>
      <p:sp>
        <p:nvSpPr>
          <p:cNvPr id="3" name="TextBox 2"/>
          <p:cNvSpPr txBox="1"/>
          <p:nvPr/>
        </p:nvSpPr>
        <p:spPr>
          <a:xfrm>
            <a:off x="0" y="2908518"/>
            <a:ext cx="9144000" cy="1815882"/>
          </a:xfrm>
          <a:prstGeom prst="rect">
            <a:avLst/>
          </a:prstGeom>
          <a:noFill/>
        </p:spPr>
        <p:txBody>
          <a:bodyPr wrap="square" rtlCol="0">
            <a:spAutoFit/>
          </a:bodyPr>
          <a:lstStyle/>
          <a:p>
            <a:pPr algn="ctr"/>
            <a:r>
              <a:rPr lang="en-US" sz="2800" b="1" dirty="0" smtClean="0">
                <a:ln>
                  <a:solidFill>
                    <a:srgbClr val="FFFF00"/>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PHÁT TRIỂN HỢP TÁC TOÀN DIỆN GIỮA TRƯỜNG CAO ĐẲNG LÝ TỰ TRỌNG </a:t>
            </a:r>
          </a:p>
          <a:p>
            <a:pPr algn="ctr"/>
            <a:r>
              <a:rPr lang="en-US" sz="2800" b="1" dirty="0" smtClean="0">
                <a:ln>
                  <a:solidFill>
                    <a:srgbClr val="FFFF00"/>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THÀNH PHỐ HỒ CHÍ MINH VỚI DOANH NGHIỆP TRONG BỐI CẢNH HỘI NHẬP ASEAN VÀ QUỐC TẾ</a:t>
            </a:r>
            <a:endParaRPr lang="vi-VN" sz="2800" b="1" dirty="0">
              <a:ln>
                <a:solidFill>
                  <a:srgbClr val="FFFF00"/>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TextBox 3"/>
          <p:cNvSpPr txBox="1"/>
          <p:nvPr/>
        </p:nvSpPr>
        <p:spPr>
          <a:xfrm>
            <a:off x="0" y="71735"/>
            <a:ext cx="9144000" cy="646331"/>
          </a:xfrm>
          <a:prstGeom prst="rect">
            <a:avLst/>
          </a:prstGeom>
          <a:noFill/>
        </p:spPr>
        <p:txBody>
          <a:bodyPr wrap="square" rtlCol="0">
            <a:spAutoFit/>
          </a:bodyPr>
          <a:lstStyle/>
          <a:p>
            <a:pPr algn="ctr"/>
            <a:r>
              <a:rPr lang="en-US" sz="1800" dirty="0" smtClean="0">
                <a:latin typeface="Times New Roman" pitchFamily="18" charset="0"/>
                <a:cs typeface="Times New Roman" pitchFamily="18" charset="0"/>
              </a:rPr>
              <a:t>ỦY BAN NHÂN DÂN THÀNH PHỐ HỒ CHÍ MINH</a:t>
            </a:r>
          </a:p>
          <a:p>
            <a:pPr algn="ctr"/>
            <a:r>
              <a:rPr lang="en-US" sz="1800" b="1" dirty="0" smtClean="0">
                <a:latin typeface="Times New Roman" pitchFamily="18" charset="0"/>
                <a:cs typeface="Times New Roman" pitchFamily="18" charset="0"/>
              </a:rPr>
              <a:t>TRƯỜNG CAO ĐẲNG KỸ THUẬT LÝ TỰ TRỌNG THÀNH PHỐ HỒ CHÍ MINH</a:t>
            </a:r>
            <a:endParaRPr lang="vi-VN" sz="1800" b="1" dirty="0">
              <a:latin typeface="Times New Roman" pitchFamily="18" charset="0"/>
              <a:cs typeface="Times New Roman" pitchFamily="18" charset="0"/>
            </a:endParaRPr>
          </a:p>
        </p:txBody>
      </p:sp>
      <p:sp>
        <p:nvSpPr>
          <p:cNvPr id="8" name="TextBox 7"/>
          <p:cNvSpPr txBox="1"/>
          <p:nvPr/>
        </p:nvSpPr>
        <p:spPr>
          <a:xfrm>
            <a:off x="0" y="6336268"/>
            <a:ext cx="9144000" cy="369332"/>
          </a:xfrm>
          <a:prstGeom prst="rect">
            <a:avLst/>
          </a:prstGeom>
          <a:noFill/>
        </p:spPr>
        <p:txBody>
          <a:bodyPr wrap="square" rtlCol="0">
            <a:spAutoFit/>
          </a:bodyPr>
          <a:lstStyle/>
          <a:p>
            <a:pPr algn="ctr"/>
            <a:r>
              <a:rPr lang="en-US" sz="1800" i="1" dirty="0" err="1" smtClean="0"/>
              <a:t>Thành</a:t>
            </a:r>
            <a:r>
              <a:rPr lang="en-US" sz="1800" i="1" dirty="0" smtClean="0"/>
              <a:t> </a:t>
            </a:r>
            <a:r>
              <a:rPr lang="en-US" sz="1800" i="1" dirty="0" err="1" smtClean="0"/>
              <a:t>phố</a:t>
            </a:r>
            <a:r>
              <a:rPr lang="en-US" sz="1800" i="1" dirty="0" smtClean="0"/>
              <a:t> </a:t>
            </a:r>
            <a:r>
              <a:rPr lang="en-US" sz="1800" i="1" dirty="0" err="1" smtClean="0"/>
              <a:t>Hồ</a:t>
            </a:r>
            <a:r>
              <a:rPr lang="en-US" sz="1800" i="1" dirty="0" smtClean="0"/>
              <a:t> </a:t>
            </a:r>
            <a:r>
              <a:rPr lang="en-US" sz="1800" i="1" dirty="0" err="1" smtClean="0"/>
              <a:t>Chí</a:t>
            </a:r>
            <a:r>
              <a:rPr lang="en-US" sz="1800" i="1" dirty="0" smtClean="0"/>
              <a:t> Minh, </a:t>
            </a:r>
            <a:r>
              <a:rPr lang="en-US" sz="1800" i="1" dirty="0" err="1" smtClean="0"/>
              <a:t>ngày</a:t>
            </a:r>
            <a:r>
              <a:rPr lang="en-US" sz="1800" i="1" dirty="0" smtClean="0"/>
              <a:t> 31 </a:t>
            </a:r>
            <a:r>
              <a:rPr lang="en-US" sz="1800" i="1" dirty="0" err="1" smtClean="0"/>
              <a:t>tháng</a:t>
            </a:r>
            <a:r>
              <a:rPr lang="en-US" sz="1800" i="1" dirty="0" smtClean="0"/>
              <a:t> 8 </a:t>
            </a:r>
            <a:r>
              <a:rPr lang="en-US" sz="1800" i="1" dirty="0" err="1" smtClean="0"/>
              <a:t>năm</a:t>
            </a:r>
            <a:r>
              <a:rPr lang="en-US" sz="1800" i="1" dirty="0" smtClean="0"/>
              <a:t> 2016</a:t>
            </a:r>
            <a:endParaRPr lang="vi-VN" sz="1800" b="1" i="1" dirty="0"/>
          </a:p>
        </p:txBody>
      </p:sp>
      <p:pic>
        <p:nvPicPr>
          <p:cNvPr id="1026"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33800" y="844724"/>
            <a:ext cx="1676400" cy="16698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0" y="122238"/>
            <a:ext cx="9144000" cy="792162"/>
          </a:xfrm>
          <a:prstGeom prst="rect">
            <a:avLst/>
          </a:prstGeom>
        </p:spPr>
        <p:txBody>
          <a:bodyPr/>
          <a:lst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Microsoft Sans Serif" pitchFamily="34" charset="0"/>
              </a:defRPr>
            </a:lvl2pPr>
            <a:lvl3pPr algn="l" rtl="0" eaLnBrk="0" fontAlgn="base" hangingPunct="0">
              <a:spcBef>
                <a:spcPct val="0"/>
              </a:spcBef>
              <a:spcAft>
                <a:spcPct val="0"/>
              </a:spcAft>
              <a:defRPr sz="4400">
                <a:solidFill>
                  <a:schemeClr val="tx1"/>
                </a:solidFill>
                <a:latin typeface="Microsoft Sans Serif" pitchFamily="34" charset="0"/>
              </a:defRPr>
            </a:lvl3pPr>
            <a:lvl4pPr algn="l" rtl="0" eaLnBrk="0" fontAlgn="base" hangingPunct="0">
              <a:spcBef>
                <a:spcPct val="0"/>
              </a:spcBef>
              <a:spcAft>
                <a:spcPct val="0"/>
              </a:spcAft>
              <a:defRPr sz="4400">
                <a:solidFill>
                  <a:schemeClr val="tx1"/>
                </a:solidFill>
                <a:latin typeface="Microsoft Sans Serif" pitchFamily="34" charset="0"/>
              </a:defRPr>
            </a:lvl4pPr>
            <a:lvl5pPr algn="l" rtl="0" eaLnBrk="0" fontAlgn="base" hangingPunct="0">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a:lstStyle>
          <a:p>
            <a:pPr algn="ctr"/>
            <a:r>
              <a:rPr lang="en-US" b="1" dirty="0" smtClean="0">
                <a:solidFill>
                  <a:srgbClr val="FFC000"/>
                </a:solidFill>
                <a:effectLst>
                  <a:outerShdw blurRad="38100" dist="38100" dir="2700000" algn="tl">
                    <a:srgbClr val="000000">
                      <a:alpha val="43137"/>
                    </a:srgbClr>
                  </a:outerShdw>
                </a:effectLst>
                <a:latin typeface="Times New Roman" pitchFamily="18" charset="0"/>
                <a:cs typeface="Times New Roman" pitchFamily="18" charset="0"/>
              </a:rPr>
              <a:t>NỘI DUNG</a:t>
            </a:r>
            <a:endParaRPr lang="en-US" b="1" dirty="0">
              <a:solidFill>
                <a:srgbClr val="FFC000"/>
              </a:solidFill>
              <a:effectLst>
                <a:outerShdw blurRad="38100" dist="38100" dir="2700000" algn="tl">
                  <a:srgbClr val="000000">
                    <a:alpha val="43137"/>
                  </a:srgbClr>
                </a:outerShdw>
              </a:effectLst>
              <a:latin typeface="Times New Roman" pitchFamily="18" charset="0"/>
              <a:cs typeface="Times New Roman" pitchFamily="18" charset="0"/>
            </a:endParaRPr>
          </a:p>
        </p:txBody>
      </p:sp>
      <p:grpSp>
        <p:nvGrpSpPr>
          <p:cNvPr id="5" name="Group 88"/>
          <p:cNvGrpSpPr>
            <a:grpSpLocks/>
          </p:cNvGrpSpPr>
          <p:nvPr/>
        </p:nvGrpSpPr>
        <p:grpSpPr bwMode="auto">
          <a:xfrm>
            <a:off x="914400" y="1295400"/>
            <a:ext cx="762000" cy="665163"/>
            <a:chOff x="1110" y="2656"/>
            <a:chExt cx="1549" cy="1351"/>
          </a:xfrm>
        </p:grpSpPr>
        <p:sp>
          <p:nvSpPr>
            <p:cNvPr id="6" name="AutoShape 89"/>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7" name="AutoShape 90"/>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8" name="AutoShape 91"/>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9" name="Group 92"/>
          <p:cNvGrpSpPr>
            <a:grpSpLocks/>
          </p:cNvGrpSpPr>
          <p:nvPr/>
        </p:nvGrpSpPr>
        <p:grpSpPr bwMode="auto">
          <a:xfrm>
            <a:off x="914400" y="2209800"/>
            <a:ext cx="762000" cy="665163"/>
            <a:chOff x="3174" y="2656"/>
            <a:chExt cx="1549" cy="1351"/>
          </a:xfrm>
          <a:solidFill>
            <a:srgbClr val="FFC000"/>
          </a:solidFill>
        </p:grpSpPr>
        <p:sp>
          <p:nvSpPr>
            <p:cNvPr id="10" name="AutoShape 93"/>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1" name="AutoShape 94"/>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2" name="AutoShape 95"/>
            <p:cNvSpPr>
              <a:spLocks noChangeArrowheads="1"/>
            </p:cNvSpPr>
            <p:nvPr/>
          </p:nvSpPr>
          <p:spPr bwMode="gray">
            <a:xfrm>
              <a:off x="3264" y="2736"/>
              <a:ext cx="1350" cy="1168"/>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13" name="Line 96"/>
          <p:cNvSpPr>
            <a:spLocks noChangeShapeType="1"/>
          </p:cNvSpPr>
          <p:nvPr/>
        </p:nvSpPr>
        <p:spPr bwMode="auto">
          <a:xfrm>
            <a:off x="1524000" y="19050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4" name="Text Box 97"/>
          <p:cNvSpPr txBox="1">
            <a:spLocks noChangeArrowheads="1"/>
          </p:cNvSpPr>
          <p:nvPr/>
        </p:nvSpPr>
        <p:spPr bwMode="auto">
          <a:xfrm>
            <a:off x="2186324" y="1381780"/>
            <a:ext cx="173797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eaLnBrk="0" hangingPunct="0"/>
            <a:r>
              <a:rPr lang="en-US" sz="2800" dirty="0" err="1" smtClean="0">
                <a:latin typeface="Times New Roman" pitchFamily="18" charset="0"/>
                <a:cs typeface="Times New Roman" pitchFamily="18" charset="0"/>
              </a:rPr>
              <a:t>Đặt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vấn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đề</a:t>
            </a:r>
            <a:endParaRPr lang="en-US" sz="2800" dirty="0">
              <a:latin typeface="Times New Roman" pitchFamily="18" charset="0"/>
              <a:cs typeface="Times New Roman" pitchFamily="18" charset="0"/>
            </a:endParaRPr>
          </a:p>
        </p:txBody>
      </p:sp>
      <p:sp>
        <p:nvSpPr>
          <p:cNvPr id="15" name="Text Box 98"/>
          <p:cNvSpPr txBox="1">
            <a:spLocks noChangeArrowheads="1"/>
          </p:cNvSpPr>
          <p:nvPr/>
        </p:nvSpPr>
        <p:spPr bwMode="gray">
          <a:xfrm>
            <a:off x="1118979" y="13938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1</a:t>
            </a:r>
          </a:p>
        </p:txBody>
      </p:sp>
      <p:sp>
        <p:nvSpPr>
          <p:cNvPr id="16" name="Line 99"/>
          <p:cNvSpPr>
            <a:spLocks noChangeShapeType="1"/>
          </p:cNvSpPr>
          <p:nvPr/>
        </p:nvSpPr>
        <p:spPr bwMode="auto">
          <a:xfrm>
            <a:off x="1524000" y="28194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17" name="Text Box 100"/>
          <p:cNvSpPr txBox="1">
            <a:spLocks noChangeArrowheads="1"/>
          </p:cNvSpPr>
          <p:nvPr/>
        </p:nvSpPr>
        <p:spPr bwMode="auto">
          <a:xfrm>
            <a:off x="2138327" y="1865293"/>
            <a:ext cx="6700873"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just" eaLnBrk="0" hangingPunct="0"/>
            <a:r>
              <a:rPr lang="en-US" sz="2800" dirty="0" err="1">
                <a:latin typeface="Times New Roman" pitchFamily="18" charset="0"/>
                <a:cs typeface="Times New Roman" pitchFamily="18" charset="0"/>
              </a:rPr>
              <a:t>S</a:t>
            </a:r>
            <a:r>
              <a:rPr lang="en-US" sz="2800" dirty="0" err="1" smtClean="0">
                <a:latin typeface="Times New Roman" pitchFamily="18" charset="0"/>
                <a:cs typeface="Times New Roman" pitchFamily="18" charset="0"/>
              </a:rPr>
              <a: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triển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hợp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toàn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diện</a:t>
            </a:r>
            <a:r>
              <a:rPr lang="en-US" sz="2800" dirty="0" smtClean="0">
                <a:latin typeface="Times New Roman" pitchFamily="18" charset="0"/>
                <a:cs typeface="Times New Roman" pitchFamily="18" charset="0"/>
              </a:rPr>
              <a:t> </a:t>
            </a:r>
          </a:p>
          <a:p>
            <a:pPr algn="just" eaLnBrk="0" hangingPunct="0"/>
            <a:r>
              <a:rPr lang="en-US" sz="2800" dirty="0" err="1" smtClean="0">
                <a:latin typeface="Times New Roman" pitchFamily="18" charset="0"/>
                <a:cs typeface="Times New Roman" pitchFamily="18" charset="0"/>
              </a:rPr>
              <a:t>với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doanh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nghiệp</a:t>
            </a:r>
            <a:endParaRPr lang="en-US" sz="2800" dirty="0">
              <a:latin typeface="Times New Roman" pitchFamily="18" charset="0"/>
              <a:cs typeface="Times New Roman" pitchFamily="18" charset="0"/>
            </a:endParaRPr>
          </a:p>
        </p:txBody>
      </p:sp>
      <p:sp>
        <p:nvSpPr>
          <p:cNvPr id="18" name="Text Box 101"/>
          <p:cNvSpPr txBox="1">
            <a:spLocks noChangeArrowheads="1"/>
          </p:cNvSpPr>
          <p:nvPr/>
        </p:nvSpPr>
        <p:spPr bwMode="gray">
          <a:xfrm>
            <a:off x="1118979" y="2308225"/>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2</a:t>
            </a:r>
          </a:p>
        </p:txBody>
      </p:sp>
      <p:grpSp>
        <p:nvGrpSpPr>
          <p:cNvPr id="19" name="Group 102"/>
          <p:cNvGrpSpPr>
            <a:grpSpLocks/>
          </p:cNvGrpSpPr>
          <p:nvPr/>
        </p:nvGrpSpPr>
        <p:grpSpPr bwMode="auto">
          <a:xfrm>
            <a:off x="914400" y="3101975"/>
            <a:ext cx="762000" cy="665163"/>
            <a:chOff x="1110" y="2656"/>
            <a:chExt cx="1549" cy="1351"/>
          </a:xfrm>
        </p:grpSpPr>
        <p:sp>
          <p:nvSpPr>
            <p:cNvPr id="20"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1"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2"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grpSp>
        <p:nvGrpSpPr>
          <p:cNvPr id="23" name="Group 106"/>
          <p:cNvGrpSpPr>
            <a:grpSpLocks/>
          </p:cNvGrpSpPr>
          <p:nvPr/>
        </p:nvGrpSpPr>
        <p:grpSpPr bwMode="auto">
          <a:xfrm>
            <a:off x="914400" y="4016375"/>
            <a:ext cx="762000" cy="665163"/>
            <a:chOff x="3174" y="2656"/>
            <a:chExt cx="1549" cy="1351"/>
          </a:xfrm>
          <a:solidFill>
            <a:srgbClr val="92D050"/>
          </a:solidFill>
        </p:grpSpPr>
        <p:sp>
          <p:nvSpPr>
            <p:cNvPr id="24" name="AutoShape 107"/>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5" name="AutoShape 108"/>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6" name="AutoShape 109"/>
            <p:cNvSpPr>
              <a:spLocks noChangeArrowheads="1"/>
            </p:cNvSpPr>
            <p:nvPr/>
          </p:nvSpPr>
          <p:spPr bwMode="gray">
            <a:xfrm>
              <a:off x="3264" y="2736"/>
              <a:ext cx="1350" cy="1168"/>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27" name="Line 110"/>
          <p:cNvSpPr>
            <a:spLocks noChangeShapeType="1"/>
          </p:cNvSpPr>
          <p:nvPr/>
        </p:nvSpPr>
        <p:spPr bwMode="auto">
          <a:xfrm>
            <a:off x="1524000" y="37115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28" name="Text Box 111"/>
          <p:cNvSpPr txBox="1">
            <a:spLocks noChangeArrowheads="1"/>
          </p:cNvSpPr>
          <p:nvPr/>
        </p:nvSpPr>
        <p:spPr bwMode="auto">
          <a:xfrm>
            <a:off x="2074242" y="2819400"/>
            <a:ext cx="67649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a:latin typeface="Times New Roman" pitchFamily="18" charset="0"/>
                <a:cs typeface="Times New Roman" pitchFamily="18" charset="0"/>
              </a:rPr>
              <a:t>K</a:t>
            </a:r>
            <a:r>
              <a:rPr lang="vi-VN" sz="2800" dirty="0" smtClean="0">
                <a:latin typeface="Times New Roman" pitchFamily="18" charset="0"/>
                <a:cs typeface="Times New Roman" pitchFamily="18" charset="0"/>
              </a:rPr>
              <a:t>hảo sát thực trạng hợp tác trong đào tạo với doanh nghiệp của nhà trường hiện nay</a:t>
            </a:r>
            <a:endParaRPr lang="en-US" sz="2800" dirty="0">
              <a:latin typeface="Times New Roman" pitchFamily="18" charset="0"/>
              <a:cs typeface="Times New Roman" pitchFamily="18" charset="0"/>
            </a:endParaRPr>
          </a:p>
        </p:txBody>
      </p:sp>
      <p:sp>
        <p:nvSpPr>
          <p:cNvPr id="29" name="Text Box 112"/>
          <p:cNvSpPr txBox="1">
            <a:spLocks noChangeArrowheads="1"/>
          </p:cNvSpPr>
          <p:nvPr/>
        </p:nvSpPr>
        <p:spPr bwMode="gray">
          <a:xfrm>
            <a:off x="1118979" y="32004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3</a:t>
            </a:r>
          </a:p>
        </p:txBody>
      </p:sp>
      <p:sp>
        <p:nvSpPr>
          <p:cNvPr id="30" name="Line 113"/>
          <p:cNvSpPr>
            <a:spLocks noChangeShapeType="1"/>
          </p:cNvSpPr>
          <p:nvPr/>
        </p:nvSpPr>
        <p:spPr bwMode="auto">
          <a:xfrm>
            <a:off x="1524000" y="4625975"/>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1" name="Text Box 114"/>
          <p:cNvSpPr txBox="1">
            <a:spLocks noChangeArrowheads="1"/>
          </p:cNvSpPr>
          <p:nvPr/>
        </p:nvSpPr>
        <p:spPr bwMode="auto">
          <a:xfrm>
            <a:off x="2074242" y="3733800"/>
            <a:ext cx="67649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a:latin typeface="Times New Roman" pitchFamily="18" charset="0"/>
                <a:cs typeface="Times New Roman" pitchFamily="18" charset="0"/>
              </a:rPr>
              <a:t>X</a:t>
            </a:r>
            <a:r>
              <a:rPr lang="vi-VN" sz="2800" dirty="0" smtClean="0">
                <a:latin typeface="Times New Roman" pitchFamily="18" charset="0"/>
                <a:cs typeface="Times New Roman" pitchFamily="18" charset="0"/>
              </a:rPr>
              <a:t>ây dựng nội dung hợp tác đào tạo với doanh nghiệp</a:t>
            </a:r>
            <a:endParaRPr lang="en-US" sz="2800" dirty="0">
              <a:latin typeface="Times New Roman" pitchFamily="18" charset="0"/>
              <a:cs typeface="Times New Roman" pitchFamily="18" charset="0"/>
            </a:endParaRPr>
          </a:p>
        </p:txBody>
      </p:sp>
      <p:sp>
        <p:nvSpPr>
          <p:cNvPr id="32" name="Text Box 115"/>
          <p:cNvSpPr txBox="1">
            <a:spLocks noChangeArrowheads="1"/>
          </p:cNvSpPr>
          <p:nvPr/>
        </p:nvSpPr>
        <p:spPr bwMode="gray">
          <a:xfrm>
            <a:off x="1118979" y="4114800"/>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a:latin typeface="Times New Roman" pitchFamily="18" charset="0"/>
                <a:cs typeface="Times New Roman" pitchFamily="18" charset="0"/>
              </a:rPr>
              <a:t>4</a:t>
            </a:r>
          </a:p>
        </p:txBody>
      </p:sp>
      <p:grpSp>
        <p:nvGrpSpPr>
          <p:cNvPr id="33" name="Group 102"/>
          <p:cNvGrpSpPr>
            <a:grpSpLocks/>
          </p:cNvGrpSpPr>
          <p:nvPr/>
        </p:nvGrpSpPr>
        <p:grpSpPr bwMode="auto">
          <a:xfrm>
            <a:off x="931242" y="4973637"/>
            <a:ext cx="762000" cy="665163"/>
            <a:chOff x="1110" y="2656"/>
            <a:chExt cx="1549" cy="1351"/>
          </a:xfrm>
        </p:grpSpPr>
        <p:sp>
          <p:nvSpPr>
            <p:cNvPr id="34" name="AutoShape 103"/>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5" name="AutoShape 104"/>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6" name="AutoShape 105"/>
            <p:cNvSpPr>
              <a:spLocks noChangeArrowheads="1"/>
            </p:cNvSpPr>
            <p:nvPr/>
          </p:nvSpPr>
          <p:spPr bwMode="gray">
            <a:xfrm>
              <a:off x="1200" y="2736"/>
              <a:ext cx="1350"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37" name="Line 110"/>
          <p:cNvSpPr>
            <a:spLocks noChangeShapeType="1"/>
          </p:cNvSpPr>
          <p:nvPr/>
        </p:nvSpPr>
        <p:spPr bwMode="auto">
          <a:xfrm>
            <a:off x="1540842" y="56388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38" name="Text Box 111"/>
          <p:cNvSpPr txBox="1">
            <a:spLocks noChangeArrowheads="1"/>
          </p:cNvSpPr>
          <p:nvPr/>
        </p:nvSpPr>
        <p:spPr bwMode="auto">
          <a:xfrm>
            <a:off x="2074242" y="4684693"/>
            <a:ext cx="676495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vi-VN" sz="2800" dirty="0" smtClean="0">
                <a:latin typeface="Times New Roman" pitchFamily="18" charset="0"/>
                <a:cs typeface="Times New Roman" pitchFamily="18" charset="0"/>
              </a:rPr>
              <a:t>Định hướng phát triển hợp tác toàn diện giữa Nhà trường với DN trong đào tạo</a:t>
            </a:r>
            <a:endParaRPr lang="en-US" sz="2800" dirty="0">
              <a:latin typeface="Times New Roman" pitchFamily="18" charset="0"/>
              <a:cs typeface="Times New Roman" pitchFamily="18" charset="0"/>
            </a:endParaRPr>
          </a:p>
        </p:txBody>
      </p:sp>
      <p:sp>
        <p:nvSpPr>
          <p:cNvPr id="39" name="Text Box 115"/>
          <p:cNvSpPr txBox="1">
            <a:spLocks noChangeArrowheads="1"/>
          </p:cNvSpPr>
          <p:nvPr/>
        </p:nvSpPr>
        <p:spPr bwMode="gray">
          <a:xfrm>
            <a:off x="1138291" y="4975616"/>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5</a:t>
            </a:r>
            <a:endParaRPr lang="en-US" sz="2400" b="1" dirty="0">
              <a:latin typeface="Times New Roman" pitchFamily="18" charset="0"/>
              <a:cs typeface="Times New Roman" pitchFamily="18" charset="0"/>
            </a:endParaRPr>
          </a:p>
        </p:txBody>
      </p:sp>
      <p:grpSp>
        <p:nvGrpSpPr>
          <p:cNvPr id="40" name="Group 106"/>
          <p:cNvGrpSpPr>
            <a:grpSpLocks/>
          </p:cNvGrpSpPr>
          <p:nvPr/>
        </p:nvGrpSpPr>
        <p:grpSpPr bwMode="auto">
          <a:xfrm>
            <a:off x="914400" y="5732154"/>
            <a:ext cx="762000" cy="665163"/>
            <a:chOff x="3174" y="2656"/>
            <a:chExt cx="1549" cy="1351"/>
          </a:xfrm>
          <a:solidFill>
            <a:srgbClr val="B92D14"/>
          </a:solidFill>
        </p:grpSpPr>
        <p:sp>
          <p:nvSpPr>
            <p:cNvPr id="41" name="AutoShape 107"/>
            <p:cNvSpPr>
              <a:spLocks noChangeArrowheads="1"/>
            </p:cNvSpPr>
            <p:nvPr/>
          </p:nvSpPr>
          <p:spPr bwMode="gray">
            <a:xfrm>
              <a:off x="3187" y="2679"/>
              <a:ext cx="1536" cy="1328"/>
            </a:xfrm>
            <a:prstGeom prst="hexagon">
              <a:avLst>
                <a:gd name="adj" fmla="val 28916"/>
                <a:gd name="vf" fmla="val 115470"/>
              </a:avLst>
            </a:prstGeom>
            <a:grp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2" name="AutoShape 108"/>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3" name="AutoShape 109"/>
            <p:cNvSpPr>
              <a:spLocks noChangeArrowheads="1"/>
            </p:cNvSpPr>
            <p:nvPr/>
          </p:nvSpPr>
          <p:spPr bwMode="gray">
            <a:xfrm>
              <a:off x="3264" y="2736"/>
              <a:ext cx="1350" cy="1168"/>
            </a:xfrm>
            <a:prstGeom prst="hexagon">
              <a:avLst>
                <a:gd name="adj" fmla="val 28896"/>
                <a:gd name="vf" fmla="val 115470"/>
              </a:avLst>
            </a:prstGeom>
            <a:gr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grpSp>
      <p:sp>
        <p:nvSpPr>
          <p:cNvPr id="44" name="Line 113"/>
          <p:cNvSpPr>
            <a:spLocks noChangeShapeType="1"/>
          </p:cNvSpPr>
          <p:nvPr/>
        </p:nvSpPr>
        <p:spPr bwMode="auto">
          <a:xfrm>
            <a:off x="1524000" y="6400800"/>
            <a:ext cx="48006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Times New Roman" pitchFamily="18" charset="0"/>
              <a:cs typeface="Times New Roman" pitchFamily="18" charset="0"/>
            </a:endParaRPr>
          </a:p>
        </p:txBody>
      </p:sp>
      <p:sp>
        <p:nvSpPr>
          <p:cNvPr id="45" name="Text Box 114"/>
          <p:cNvSpPr txBox="1">
            <a:spLocks noChangeArrowheads="1"/>
          </p:cNvSpPr>
          <p:nvPr/>
        </p:nvSpPr>
        <p:spPr bwMode="auto">
          <a:xfrm>
            <a:off x="2186324" y="5801380"/>
            <a:ext cx="6248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eaLnBrk="0" hangingPunct="0"/>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luận</a:t>
            </a:r>
            <a:endParaRPr lang="en-US" sz="2800" dirty="0">
              <a:latin typeface="Times New Roman" pitchFamily="18" charset="0"/>
              <a:cs typeface="Times New Roman" pitchFamily="18" charset="0"/>
            </a:endParaRPr>
          </a:p>
        </p:txBody>
      </p:sp>
      <p:sp>
        <p:nvSpPr>
          <p:cNvPr id="46" name="Text Box 115"/>
          <p:cNvSpPr txBox="1">
            <a:spLocks noChangeArrowheads="1"/>
          </p:cNvSpPr>
          <p:nvPr/>
        </p:nvSpPr>
        <p:spPr bwMode="gray">
          <a:xfrm>
            <a:off x="1118980" y="5830579"/>
            <a:ext cx="33855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sz="2400" b="1" dirty="0" smtClean="0">
                <a:latin typeface="Times New Roman" pitchFamily="18" charset="0"/>
                <a:cs typeface="Times New Roman" pitchFamily="18" charset="0"/>
              </a:rPr>
              <a:t>6</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39017966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ectangle 4"/>
          <p:cNvSpPr>
            <a:spLocks noGrp="1" noChangeArrowheads="1"/>
          </p:cNvSpPr>
          <p:nvPr>
            <p:ph type="title"/>
          </p:nvPr>
        </p:nvSpPr>
        <p:spPr>
          <a:xfrm>
            <a:off x="2071687" y="228600"/>
            <a:ext cx="8291513"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GB" sz="32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ĐẶT VẤN ĐỀ</a:t>
            </a:r>
            <a:endParaRPr lang="en-GB" sz="32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62800" cy="4524315"/>
          </a:xfrm>
          <a:prstGeom prst="rect">
            <a:avLst/>
          </a:prstGeom>
          <a:noFill/>
        </p:spPr>
        <p:txBody>
          <a:bodyPr wrap="square" rtlCol="0">
            <a:spAutoFit/>
          </a:bodyPr>
          <a:lstStyle/>
          <a:p>
            <a:pPr algn="just"/>
            <a:r>
              <a:rPr lang="vi-VN" dirty="0">
                <a:solidFill>
                  <a:schemeClr val="accent4">
                    <a:lumMod val="10000"/>
                  </a:schemeClr>
                </a:solidFill>
                <a:latin typeface="Times New Roman" pitchFamily="18" charset="0"/>
                <a:cs typeface="Times New Roman" pitchFamily="18" charset="0"/>
              </a:rPr>
              <a:t>Bối cảnh hội nhập ASEAN và quốc tế của nước ta hiện nay đang mang đến những cơ hội giao lưu, học hỏi kinh nghiệm trong giáo dục và đào tạo của các nước trong khu vực và quốc tế, đồng thời cũng là thách thức lớn đối với hệ thống đào tạo nhân lực của nước ta, đòi hỏi cần có những đổi mới cơ bản để đảm bảo sự tương đồng với các nước về trình độ lao động, về chuẩn chương trình đào tạo, về tương đương văn </a:t>
            </a:r>
            <a:r>
              <a:rPr lang="vi-VN" dirty="0" smtClean="0">
                <a:solidFill>
                  <a:schemeClr val="accent4">
                    <a:lumMod val="10000"/>
                  </a:schemeClr>
                </a:solidFill>
                <a:latin typeface="Times New Roman" pitchFamily="18" charset="0"/>
                <a:cs typeface="Times New Roman" pitchFamily="18" charset="0"/>
              </a:rPr>
              <a:t>bằng... </a:t>
            </a:r>
            <a:r>
              <a:rPr lang="vi-VN" dirty="0">
                <a:solidFill>
                  <a:schemeClr val="accent4">
                    <a:lumMod val="10000"/>
                  </a:schemeClr>
                </a:solidFill>
                <a:latin typeface="Times New Roman" pitchFamily="18" charset="0"/>
                <a:cs typeface="Times New Roman" pitchFamily="18" charset="0"/>
              </a:rPr>
              <a:t>Việc nghiên cứu vận dụng tiêu chuẩn nghề ASEAN đặt ra yêu cầu cấp bách trong tiếp cận những phương thức đào tạo tiên tiến của các nước trong đó có sự gắn kết chặt chẽ giữa Nhà trường (NT) và Doanh nghiệp (DN).</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ectangle 4"/>
          <p:cNvSpPr>
            <a:spLocks noGrp="1" noChangeArrowheads="1"/>
          </p:cNvSpPr>
          <p:nvPr>
            <p:ph type="title"/>
          </p:nvPr>
        </p:nvSpPr>
        <p:spPr>
          <a:xfrm>
            <a:off x="2071687" y="228600"/>
            <a:ext cx="8291513"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GB" sz="32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ĐẶT VẤN ĐỀ</a:t>
            </a:r>
            <a:endParaRPr lang="en-GB" sz="32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62800" cy="4154984"/>
          </a:xfrm>
          <a:prstGeom prst="rect">
            <a:avLst/>
          </a:prstGeom>
          <a:noFill/>
        </p:spPr>
        <p:txBody>
          <a:bodyPr wrap="square" rtlCol="0">
            <a:spAutoFit/>
          </a:bodyPr>
          <a:lstStyle/>
          <a:p>
            <a:pPr algn="just"/>
            <a:r>
              <a:rPr lang="vi-VN" dirty="0">
                <a:solidFill>
                  <a:schemeClr val="accent4">
                    <a:lumMod val="10000"/>
                  </a:schemeClr>
                </a:solidFill>
                <a:latin typeface="Times New Roman" pitchFamily="18" charset="0"/>
                <a:cs typeface="Times New Roman" pitchFamily="18" charset="0"/>
              </a:rPr>
              <a:t>Hoạt động hợp tác, gắn kết trong đào tạo với DN của Nhà trường hiện nay tuy đã được quan tâm triển khai trong nhiều năm qua song hiệu quả chưa cao và chưa được phát triển một cách toàn diện. Để đáp ứng yêu cầu về nhân lực của các doanh nghiệp trong nước cũng như trong khu vực phia Nam, Nhà trường cần phải rà soát, xây dựng các chiến lược phát triển hợp tác với các doanh nghiệp, đào tạo theo hướng phát triển năng lực người học, củng cố nguồn lực của Nhà trường và vươn ra hợp tác đào tạo với các cơ sở đào tạo, các doanh nghiệp nước ngoài và trong khu vực ASEAN trong thời gian tới.</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6384604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 name="Rectangle 4"/>
          <p:cNvSpPr>
            <a:spLocks noGrp="1" noChangeArrowheads="1"/>
          </p:cNvSpPr>
          <p:nvPr>
            <p:ph type="title"/>
          </p:nvPr>
        </p:nvSpPr>
        <p:spPr>
          <a:xfrm>
            <a:off x="2071687" y="228600"/>
            <a:ext cx="8291513"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en-GB" sz="32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ĐẶT VẤN ĐỀ</a:t>
            </a:r>
            <a:endParaRPr lang="en-GB" sz="32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62800" cy="3046988"/>
          </a:xfrm>
          <a:prstGeom prst="rect">
            <a:avLst/>
          </a:prstGeom>
          <a:noFill/>
        </p:spPr>
        <p:txBody>
          <a:bodyPr wrap="square" rtlCol="0">
            <a:spAutoFit/>
          </a:bodyPr>
          <a:lstStyle/>
          <a:p>
            <a:pPr algn="just"/>
            <a:r>
              <a:rPr lang="en-US" dirty="0" err="1">
                <a:solidFill>
                  <a:schemeClr val="accent4">
                    <a:lumMod val="10000"/>
                  </a:schemeClr>
                </a:solidFill>
                <a:latin typeface="Times New Roman" pitchFamily="18" charset="0"/>
                <a:cs typeface="Times New Roman" pitchFamily="18" charset="0"/>
              </a:rPr>
              <a:t>Bài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này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nhằm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định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hướng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triển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toàn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diện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giữa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xem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giải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chiến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triển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vấn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nâng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cao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vai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trò</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bối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cảnh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hiện</a:t>
            </a:r>
            <a:r>
              <a:rPr lang="en-US" dirty="0">
                <a:solidFill>
                  <a:schemeClr val="accent4">
                    <a:lumMod val="10000"/>
                  </a:schemeClr>
                </a:solidFill>
                <a:latin typeface="Times New Roman" pitchFamily="18" charset="0"/>
                <a:cs typeface="Times New Roman" pitchFamily="18" charset="0"/>
              </a:rPr>
              <a:t> nay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nội</a:t>
            </a:r>
            <a:r>
              <a:rPr lang="en-US" dirty="0">
                <a:solidFill>
                  <a:schemeClr val="accent4">
                    <a:lumMod val="10000"/>
                  </a:schemeClr>
                </a:solidFill>
                <a:latin typeface="Times New Roman" pitchFamily="18" charset="0"/>
                <a:cs typeface="Times New Roman" pitchFamily="18" charset="0"/>
              </a:rPr>
              <a:t> dung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toàn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diện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giữa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cần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đúc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thành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nội</a:t>
            </a:r>
            <a:r>
              <a:rPr lang="en-US" dirty="0">
                <a:solidFill>
                  <a:schemeClr val="accent4">
                    <a:lumMod val="10000"/>
                  </a:schemeClr>
                </a:solidFill>
                <a:latin typeface="Times New Roman" pitchFamily="18" charset="0"/>
                <a:cs typeface="Times New Roman" pitchFamily="18" charset="0"/>
              </a:rPr>
              <a:t> dung </a:t>
            </a:r>
            <a:r>
              <a:rPr lang="en-US" dirty="0" err="1">
                <a:solidFill>
                  <a:schemeClr val="accent4">
                    <a:lumMod val="10000"/>
                  </a:schemeClr>
                </a:solidFill>
                <a:latin typeface="Times New Roman" pitchFamily="18" charset="0"/>
                <a:cs typeface="Times New Roman" pitchFamily="18" charset="0"/>
              </a:rPr>
              <a:t>cơ</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bản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trình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nguyên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tắc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579746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5" name="Freeform 12"/>
          <p:cNvSpPr>
            <a:spLocks/>
          </p:cNvSpPr>
          <p:nvPr/>
        </p:nvSpPr>
        <p:spPr bwMode="auto">
          <a:xfrm>
            <a:off x="1781175" y="4114800"/>
            <a:ext cx="7362824" cy="2286000"/>
          </a:xfrm>
          <a:custGeom>
            <a:avLst/>
            <a:gdLst/>
            <a:ahLst/>
            <a:cxnLst>
              <a:cxn ang="0">
                <a:pos x="0" y="0"/>
              </a:cxn>
              <a:cxn ang="0">
                <a:pos x="3861" y="0"/>
              </a:cxn>
              <a:cxn ang="0">
                <a:pos x="3335" y="336"/>
              </a:cxn>
              <a:cxn ang="0">
                <a:pos x="3861" y="683"/>
              </a:cxn>
              <a:cxn ang="0">
                <a:pos x="0" y="683"/>
              </a:cxn>
              <a:cxn ang="0">
                <a:pos x="0" y="0"/>
              </a:cxn>
            </a:cxnLst>
            <a:rect l="0" t="0" r="r" b="b"/>
            <a:pathLst>
              <a:path w="3861" h="683">
                <a:moveTo>
                  <a:pt x="0" y="0"/>
                </a:moveTo>
                <a:lnTo>
                  <a:pt x="3861" y="0"/>
                </a:lnTo>
                <a:lnTo>
                  <a:pt x="3335" y="336"/>
                </a:lnTo>
                <a:lnTo>
                  <a:pt x="3861" y="683"/>
                </a:lnTo>
                <a:lnTo>
                  <a:pt x="0" y="683"/>
                </a:lnTo>
                <a:lnTo>
                  <a:pt x="0" y="0"/>
                </a:lnTo>
                <a:close/>
              </a:path>
            </a:pathLst>
          </a:custGeom>
          <a:gradFill rotWithShape="1">
            <a:gsLst>
              <a:gs pos="0">
                <a:srgbClr val="5A8C1E">
                  <a:shade val="51000"/>
                  <a:satMod val="130000"/>
                </a:srgbClr>
              </a:gs>
              <a:gs pos="80000">
                <a:srgbClr val="5A8C1E">
                  <a:shade val="93000"/>
                  <a:satMod val="130000"/>
                </a:srgbClr>
              </a:gs>
              <a:gs pos="100000">
                <a:srgbClr val="5A8C1E">
                  <a:shade val="94000"/>
                  <a:satMod val="135000"/>
                </a:srgbClr>
              </a:gs>
            </a:gsLst>
            <a:lin ang="16200000" scaled="0"/>
          </a:gradFill>
          <a:ln w="9525" cap="flat" cmpd="sng" algn="ctr">
            <a:solidFill>
              <a:srgbClr val="5A8C1E">
                <a:shade val="95000"/>
                <a:satMod val="105000"/>
              </a:srgbClr>
            </a:solid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97" name="Freeform 6"/>
          <p:cNvSpPr>
            <a:spLocks/>
          </p:cNvSpPr>
          <p:nvPr/>
        </p:nvSpPr>
        <p:spPr bwMode="auto">
          <a:xfrm>
            <a:off x="1781174" y="1258887"/>
            <a:ext cx="7362825" cy="2537996"/>
          </a:xfrm>
          <a:custGeom>
            <a:avLst/>
            <a:gdLst/>
            <a:ahLst/>
            <a:cxnLst>
              <a:cxn ang="0">
                <a:pos x="0" y="0"/>
              </a:cxn>
              <a:cxn ang="0">
                <a:pos x="4723" y="0"/>
              </a:cxn>
              <a:cxn ang="0">
                <a:pos x="4197" y="338"/>
              </a:cxn>
              <a:cxn ang="0">
                <a:pos x="4723" y="685"/>
              </a:cxn>
              <a:cxn ang="0">
                <a:pos x="0" y="685"/>
              </a:cxn>
              <a:cxn ang="0">
                <a:pos x="0" y="0"/>
              </a:cxn>
            </a:cxnLst>
            <a:rect l="0" t="0" r="r" b="b"/>
            <a:pathLst>
              <a:path w="4723" h="685">
                <a:moveTo>
                  <a:pt x="0" y="0"/>
                </a:moveTo>
                <a:lnTo>
                  <a:pt x="4723" y="0"/>
                </a:lnTo>
                <a:lnTo>
                  <a:pt x="4197" y="338"/>
                </a:lnTo>
                <a:lnTo>
                  <a:pt x="4723" y="685"/>
                </a:lnTo>
                <a:lnTo>
                  <a:pt x="0" y="685"/>
                </a:lnTo>
                <a:lnTo>
                  <a:pt x="0" y="0"/>
                </a:lnTo>
                <a:close/>
              </a:path>
            </a:pathLst>
          </a:custGeom>
          <a:gradFill rotWithShape="1">
            <a:gsLst>
              <a:gs pos="0">
                <a:srgbClr val="AE1D0E">
                  <a:shade val="51000"/>
                  <a:satMod val="130000"/>
                </a:srgbClr>
              </a:gs>
              <a:gs pos="80000">
                <a:srgbClr val="AE1D0E">
                  <a:shade val="93000"/>
                  <a:satMod val="130000"/>
                </a:srgbClr>
              </a:gs>
              <a:gs pos="100000">
                <a:srgbClr val="AE1D0E">
                  <a:shade val="94000"/>
                  <a:satMod val="135000"/>
                </a:srgbClr>
              </a:gs>
            </a:gsLst>
            <a:lin ang="16200000" scaled="0"/>
          </a:gradFill>
          <a:ln w="9525" cap="flat" cmpd="sng" algn="ctr">
            <a:solidFill>
              <a:srgbClr val="AE1D0E">
                <a:shade val="95000"/>
                <a:satMod val="105000"/>
              </a:srgbClr>
            </a:solid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7173" name="Прямоугольник 121"/>
          <p:cNvSpPr>
            <a:spLocks noChangeArrowheads="1"/>
          </p:cNvSpPr>
          <p:nvPr/>
        </p:nvSpPr>
        <p:spPr bwMode="auto">
          <a:xfrm>
            <a:off x="3048000" y="1281112"/>
            <a:ext cx="3911600" cy="461665"/>
          </a:xfrm>
          <a:prstGeom prst="rect">
            <a:avLst/>
          </a:prstGeom>
          <a:noFill/>
          <a:ln w="9525">
            <a:noFill/>
            <a:miter lim="800000"/>
            <a:headEnd/>
            <a:tailEnd/>
          </a:ln>
        </p:spPr>
        <p:txBody>
          <a:bodyPr>
            <a:spAutoFit/>
          </a:bodyPr>
          <a:lstStyle/>
          <a:p>
            <a:r>
              <a:rPr lang="en-US" b="1" dirty="0" err="1" smtClean="0">
                <a:solidFill>
                  <a:srgbClr val="FFFFFF"/>
                </a:solidFill>
                <a:latin typeface="Times New Roman" pitchFamily="18" charset="0"/>
                <a:cs typeface="Times New Roman" pitchFamily="18" charset="0"/>
              </a:rPr>
              <a:t>Nhóm</a:t>
            </a:r>
            <a:r>
              <a:rPr lang="en-US" b="1" dirty="0" smtClean="0">
                <a:solidFill>
                  <a:srgbClr val="FFFFFF"/>
                </a:solidFill>
                <a:latin typeface="Times New Roman" pitchFamily="18" charset="0"/>
                <a:cs typeface="Times New Roman" pitchFamily="18" charset="0"/>
              </a:rPr>
              <a:t> 1</a:t>
            </a:r>
            <a:endParaRPr lang="ru-RU" dirty="0">
              <a:solidFill>
                <a:srgbClr val="FFFFFF"/>
              </a:solidFill>
              <a:latin typeface="Times New Roman" pitchFamily="18" charset="0"/>
              <a:cs typeface="Times New Roman" pitchFamily="18" charset="0"/>
            </a:endParaRPr>
          </a:p>
        </p:txBody>
      </p:sp>
      <p:sp>
        <p:nvSpPr>
          <p:cNvPr id="20" name="Rectangle 4"/>
          <p:cNvSpPr>
            <a:spLocks noGrp="1" noChangeArrowheads="1"/>
          </p:cNvSpPr>
          <p:nvPr>
            <p:ph type="title"/>
          </p:nvPr>
        </p:nvSpPr>
        <p:spPr>
          <a:xfrm>
            <a:off x="1781175" y="228600"/>
            <a:ext cx="7362825"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1. SỰ CẦN THIẾT PHẢI PHÁT TRIỂN HỢP TÁC TOÀN DIỆN VỚI CÁC DOANH NGHIỆP</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7179" name="Прямоугольник 121"/>
          <p:cNvSpPr>
            <a:spLocks noChangeArrowheads="1"/>
          </p:cNvSpPr>
          <p:nvPr/>
        </p:nvSpPr>
        <p:spPr bwMode="auto">
          <a:xfrm>
            <a:off x="2743199" y="1673225"/>
            <a:ext cx="5638801" cy="2123658"/>
          </a:xfrm>
          <a:prstGeom prst="rect">
            <a:avLst/>
          </a:prstGeom>
          <a:noFill/>
          <a:ln w="9525">
            <a:noFill/>
            <a:miter lim="800000"/>
            <a:headEnd/>
            <a:tailEnd/>
          </a:ln>
        </p:spPr>
        <p:txBody>
          <a:bodyPr wrap="square">
            <a:spAutoFit/>
          </a:bodyPr>
          <a:lstStyle/>
          <a:p>
            <a:pPr algn="just"/>
            <a:r>
              <a:rPr lang="vi-VN" sz="2200" i="1" dirty="0">
                <a:solidFill>
                  <a:srgbClr val="FFFFFF"/>
                </a:solidFill>
                <a:latin typeface="Times New Roman" pitchFamily="18" charset="0"/>
                <a:cs typeface="Times New Roman" pitchFamily="18" charset="0"/>
              </a:rPr>
              <a:t>Lợi ích đem lại cho chính phủ trên các phương diện: </a:t>
            </a:r>
            <a:r>
              <a:rPr lang="vi-VN" sz="2200" dirty="0">
                <a:solidFill>
                  <a:srgbClr val="FFFFFF"/>
                </a:solidFill>
                <a:latin typeface="Times New Roman" pitchFamily="18" charset="0"/>
                <a:cs typeface="Times New Roman" pitchFamily="18" charset="0"/>
              </a:rPr>
              <a:t>Cải thiện các điều kiện kinh tế xã hội, mức sống của nhân dân; Tăng tính cạnh tranh của các ngành; Cải thiện các hoạt động kinh tế, cải thiện sự đầu tư cho giáo dục, hỗ trợ nhà nước đạt các mục tiêu phát triển.</a:t>
            </a:r>
            <a:endParaRPr lang="ru-RU" sz="2200" dirty="0">
              <a:solidFill>
                <a:srgbClr val="FFFFFF"/>
              </a:solidFill>
              <a:latin typeface="Times New Roman" pitchFamily="18" charset="0"/>
              <a:cs typeface="Times New Roman" pitchFamily="18" charset="0"/>
            </a:endParaRPr>
          </a:p>
        </p:txBody>
      </p:sp>
      <p:sp>
        <p:nvSpPr>
          <p:cNvPr id="7180" name="Прямоугольник 121"/>
          <p:cNvSpPr>
            <a:spLocks noChangeArrowheads="1"/>
          </p:cNvSpPr>
          <p:nvPr/>
        </p:nvSpPr>
        <p:spPr bwMode="auto">
          <a:xfrm>
            <a:off x="3048000" y="4113629"/>
            <a:ext cx="3911600" cy="461665"/>
          </a:xfrm>
          <a:prstGeom prst="rect">
            <a:avLst/>
          </a:prstGeom>
          <a:noFill/>
          <a:ln w="9525">
            <a:noFill/>
            <a:miter lim="800000"/>
            <a:headEnd/>
            <a:tailEnd/>
          </a:ln>
        </p:spPr>
        <p:txBody>
          <a:bodyPr>
            <a:spAutoFit/>
          </a:bodyPr>
          <a:lstStyle/>
          <a:p>
            <a:r>
              <a:rPr lang="en-US" b="1" dirty="0" err="1">
                <a:solidFill>
                  <a:srgbClr val="FFFFFF"/>
                </a:solidFill>
                <a:latin typeface="Times New Roman" pitchFamily="18" charset="0"/>
                <a:cs typeface="Times New Roman" pitchFamily="18" charset="0"/>
              </a:rPr>
              <a:t>Nhóm</a:t>
            </a:r>
            <a:r>
              <a:rPr lang="en-US" b="1" dirty="0">
                <a:solidFill>
                  <a:srgbClr val="FFFFFF"/>
                </a:solidFill>
                <a:latin typeface="Times New Roman" pitchFamily="18" charset="0"/>
                <a:cs typeface="Times New Roman" pitchFamily="18" charset="0"/>
              </a:rPr>
              <a:t> </a:t>
            </a:r>
            <a:r>
              <a:rPr lang="en-US" b="1" dirty="0" smtClean="0">
                <a:solidFill>
                  <a:srgbClr val="FFFFFF"/>
                </a:solidFill>
                <a:latin typeface="Times New Roman" pitchFamily="18" charset="0"/>
                <a:cs typeface="Times New Roman" pitchFamily="18" charset="0"/>
              </a:rPr>
              <a:t>2</a:t>
            </a:r>
          </a:p>
        </p:txBody>
      </p:sp>
      <p:sp>
        <p:nvSpPr>
          <p:cNvPr id="7181" name="Прямоугольник 121"/>
          <p:cNvSpPr>
            <a:spLocks noChangeArrowheads="1"/>
          </p:cNvSpPr>
          <p:nvPr/>
        </p:nvSpPr>
        <p:spPr bwMode="auto">
          <a:xfrm>
            <a:off x="2743199" y="4505742"/>
            <a:ext cx="5562601" cy="1785104"/>
          </a:xfrm>
          <a:prstGeom prst="rect">
            <a:avLst/>
          </a:prstGeom>
          <a:noFill/>
          <a:ln w="9525">
            <a:noFill/>
            <a:miter lim="800000"/>
            <a:headEnd/>
            <a:tailEnd/>
          </a:ln>
        </p:spPr>
        <p:txBody>
          <a:bodyPr wrap="square">
            <a:spAutoFit/>
          </a:bodyPr>
          <a:lstStyle/>
          <a:p>
            <a:pPr algn="just"/>
            <a:r>
              <a:rPr lang="en-US" sz="2200" i="1" dirty="0" err="1">
                <a:latin typeface="Times New Roman" pitchFamily="18" charset="0"/>
                <a:cs typeface="Times New Roman" pitchFamily="18" charset="0"/>
              </a:rPr>
              <a:t>Lợi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ích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đem</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lại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cho</a:t>
            </a:r>
            <a:r>
              <a:rPr lang="en-US" sz="2200" i="1" dirty="0">
                <a:latin typeface="Times New Roman" pitchFamily="18" charset="0"/>
                <a:cs typeface="Times New Roman" pitchFamily="18" charset="0"/>
              </a:rPr>
              <a:t> DN:</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tuyển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Giảm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bớt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sự</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thiếu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cạnh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Công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phát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triển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a:t>
            </a:r>
            <a:endParaRPr lang="ru-RU" sz="2200" i="1" dirty="0">
              <a:solidFill>
                <a:srgbClr val="FFFFFF"/>
              </a:solidFill>
              <a:latin typeface="Times New Roman" pitchFamily="18" charset="0"/>
              <a:cs typeface="Times New Roman" pitchFamily="18" charset="0"/>
            </a:endParaRPr>
          </a:p>
        </p:txBody>
      </p:sp>
      <p:pic>
        <p:nvPicPr>
          <p:cNvPr id="19"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28800" y="2194193"/>
            <a:ext cx="853807" cy="853807"/>
          </a:xfrm>
          <a:prstGeom prst="rect">
            <a:avLst/>
          </a:prstGeom>
          <a:noFill/>
          <a:ln w="9525">
            <a:noFill/>
            <a:miter lim="800000"/>
            <a:headEnd/>
            <a:tailEnd/>
          </a:ln>
        </p:spPr>
      </p:pic>
      <p:pic>
        <p:nvPicPr>
          <p:cNvPr id="23"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30707" y="4800600"/>
            <a:ext cx="853807" cy="853807"/>
          </a:xfrm>
          <a:prstGeom prst="rect">
            <a:avLst/>
          </a:prstGeom>
          <a:noFill/>
          <a:ln w="9525">
            <a:noFill/>
            <a:miter lim="800000"/>
            <a:headEnd/>
            <a:tailEnd/>
          </a:ln>
        </p:spPr>
      </p:pic>
      <p:pic>
        <p:nvPicPr>
          <p:cNvPr id="11"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72305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6" name="Freeform 13"/>
          <p:cNvSpPr>
            <a:spLocks/>
          </p:cNvSpPr>
          <p:nvPr/>
        </p:nvSpPr>
        <p:spPr bwMode="auto">
          <a:xfrm>
            <a:off x="1751806" y="1371600"/>
            <a:ext cx="7392194" cy="2843213"/>
          </a:xfrm>
          <a:custGeom>
            <a:avLst/>
            <a:gdLst/>
            <a:ahLst/>
            <a:cxnLst>
              <a:cxn ang="0">
                <a:pos x="0" y="0"/>
              </a:cxn>
              <a:cxn ang="0">
                <a:pos x="5190" y="0"/>
              </a:cxn>
              <a:cxn ang="0">
                <a:pos x="4664" y="339"/>
              </a:cxn>
              <a:cxn ang="0">
                <a:pos x="5190" y="683"/>
              </a:cxn>
              <a:cxn ang="0">
                <a:pos x="0" y="683"/>
              </a:cxn>
              <a:cxn ang="0">
                <a:pos x="0" y="0"/>
              </a:cxn>
            </a:cxnLst>
            <a:rect l="0" t="0" r="r" b="b"/>
            <a:pathLst>
              <a:path w="5190" h="683">
                <a:moveTo>
                  <a:pt x="0" y="0"/>
                </a:moveTo>
                <a:lnTo>
                  <a:pt x="5190" y="0"/>
                </a:lnTo>
                <a:lnTo>
                  <a:pt x="4664" y="339"/>
                </a:lnTo>
                <a:lnTo>
                  <a:pt x="5190" y="683"/>
                </a:lnTo>
                <a:lnTo>
                  <a:pt x="0" y="683"/>
                </a:lnTo>
                <a:lnTo>
                  <a:pt x="0" y="0"/>
                </a:lnTo>
                <a:close/>
              </a:path>
            </a:pathLst>
          </a:custGeom>
          <a:solidFill>
            <a:srgbClr val="00B050"/>
          </a:solidFill>
          <a:ln w="9525" cap="flat" cmpd="sng" algn="ctr">
            <a:no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20" name="Rectangle 4"/>
          <p:cNvSpPr>
            <a:spLocks noGrp="1" noChangeArrowheads="1"/>
          </p:cNvSpPr>
          <p:nvPr>
            <p:ph type="title"/>
          </p:nvPr>
        </p:nvSpPr>
        <p:spPr>
          <a:xfrm>
            <a:off x="1781175" y="228600"/>
            <a:ext cx="7362825"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en-GB"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1. SỰ CẦN THIẾT PHẢI PHÁT TRIỂN HỢP TÁC TOÀN DIỆN VỚI CÁC DOANH NGHIỆP</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15" name="Freeform 13"/>
          <p:cNvSpPr>
            <a:spLocks/>
          </p:cNvSpPr>
          <p:nvPr/>
        </p:nvSpPr>
        <p:spPr bwMode="auto">
          <a:xfrm>
            <a:off x="1782762" y="4419600"/>
            <a:ext cx="7361238" cy="2285999"/>
          </a:xfrm>
          <a:custGeom>
            <a:avLst/>
            <a:gdLst/>
            <a:ahLst/>
            <a:cxnLst>
              <a:cxn ang="0">
                <a:pos x="0" y="0"/>
              </a:cxn>
              <a:cxn ang="0">
                <a:pos x="5190" y="0"/>
              </a:cxn>
              <a:cxn ang="0">
                <a:pos x="4664" y="339"/>
              </a:cxn>
              <a:cxn ang="0">
                <a:pos x="5190" y="683"/>
              </a:cxn>
              <a:cxn ang="0">
                <a:pos x="0" y="683"/>
              </a:cxn>
              <a:cxn ang="0">
                <a:pos x="0" y="0"/>
              </a:cxn>
            </a:cxnLst>
            <a:rect l="0" t="0" r="r" b="b"/>
            <a:pathLst>
              <a:path w="5190" h="683">
                <a:moveTo>
                  <a:pt x="0" y="0"/>
                </a:moveTo>
                <a:lnTo>
                  <a:pt x="5190" y="0"/>
                </a:lnTo>
                <a:lnTo>
                  <a:pt x="4664" y="339"/>
                </a:lnTo>
                <a:lnTo>
                  <a:pt x="5190" y="683"/>
                </a:lnTo>
                <a:lnTo>
                  <a:pt x="0" y="683"/>
                </a:lnTo>
                <a:lnTo>
                  <a:pt x="0" y="0"/>
                </a:lnTo>
                <a:close/>
              </a:path>
            </a:pathLst>
          </a:custGeom>
          <a:solidFill>
            <a:srgbClr val="7030A0"/>
          </a:solidFill>
          <a:ln w="9525" cap="flat" cmpd="sng" algn="ctr">
            <a:noFill/>
            <a:prstDash val="solid"/>
            <a:headEnd/>
            <a:tailEnd/>
          </a:ln>
          <a:effectLst>
            <a:outerShdw blurRad="76200" dist="76200" dir="18900000" algn="bl" rotWithShape="0">
              <a:prstClr val="black">
                <a:alpha val="40000"/>
              </a:prstClr>
            </a:outerShdw>
          </a:effectLst>
        </p:spPr>
        <p:txBody>
          <a:bodyPr/>
          <a:lstStyle/>
          <a:p>
            <a:pPr fontAlgn="auto">
              <a:spcBef>
                <a:spcPts val="0"/>
              </a:spcBef>
              <a:spcAft>
                <a:spcPts val="0"/>
              </a:spcAft>
              <a:defRPr/>
            </a:pPr>
            <a:endParaRPr lang="en-US" sz="1800" kern="0">
              <a:solidFill>
                <a:prstClr val="white"/>
              </a:solidFill>
              <a:latin typeface="Calibri"/>
              <a:cs typeface="+mn-cs"/>
            </a:endParaRPr>
          </a:p>
        </p:txBody>
      </p:sp>
      <p:sp>
        <p:nvSpPr>
          <p:cNvPr id="18" name="Прямоугольник 121"/>
          <p:cNvSpPr/>
          <p:nvPr/>
        </p:nvSpPr>
        <p:spPr>
          <a:xfrm>
            <a:off x="2819401" y="4876800"/>
            <a:ext cx="5562600" cy="1785104"/>
          </a:xfrm>
          <a:prstGeom prst="rect">
            <a:avLst/>
          </a:prstGeom>
        </p:spPr>
        <p:txBody>
          <a:bodyPr wrap="square">
            <a:spAutoFit/>
          </a:bodyPr>
          <a:lstStyle/>
          <a:p>
            <a:pPr algn="just" fontAlgn="auto">
              <a:spcBef>
                <a:spcPts val="0"/>
              </a:spcBef>
              <a:spcAft>
                <a:spcPts val="0"/>
              </a:spcAft>
              <a:defRPr/>
            </a:pPr>
            <a:r>
              <a:rPr lang="en-US" sz="2200" i="1" dirty="0" err="1">
                <a:latin typeface="Times New Roman" pitchFamily="18" charset="0"/>
                <a:cs typeface="Times New Roman" pitchFamily="18" charset="0"/>
              </a:rPr>
              <a:t>Lợi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ích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đem</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lại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cho</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học</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viên</a:t>
            </a:r>
            <a:r>
              <a:rPr lang="en-US" sz="2200" i="1" dirty="0">
                <a:latin typeface="Times New Roman" pitchFamily="18" charset="0"/>
                <a:cs typeface="Times New Roman" pitchFamily="18" charset="0"/>
              </a:rPr>
              <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Sẵn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sàng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tiếp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ngay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sau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được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lòng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Chuẩn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hơn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đời</a:t>
            </a:r>
            <a:r>
              <a:rPr lang="en-US" sz="2200" dirty="0">
                <a:latin typeface="Times New Roman" pitchFamily="18" charset="0"/>
                <a:cs typeface="Times New Roman" pitchFamily="18" charset="0"/>
              </a:rPr>
              <a:t>.</a:t>
            </a:r>
            <a:endParaRPr lang="ru-RU" sz="2200" i="1" dirty="0">
              <a:solidFill>
                <a:schemeClr val="accent4">
                  <a:lumMod val="25000"/>
                </a:schemeClr>
              </a:solidFill>
              <a:latin typeface="Times New Roman" pitchFamily="18" charset="0"/>
              <a:cs typeface="Times New Roman" pitchFamily="18" charset="0"/>
            </a:endParaRPr>
          </a:p>
        </p:txBody>
      </p:sp>
      <p:sp>
        <p:nvSpPr>
          <p:cNvPr id="2" name="TextBox 1"/>
          <p:cNvSpPr txBox="1"/>
          <p:nvPr/>
        </p:nvSpPr>
        <p:spPr>
          <a:xfrm>
            <a:off x="2819401" y="1676400"/>
            <a:ext cx="5562600" cy="2462213"/>
          </a:xfrm>
          <a:prstGeom prst="rect">
            <a:avLst/>
          </a:prstGeom>
          <a:noFill/>
        </p:spPr>
        <p:txBody>
          <a:bodyPr wrap="square" rtlCol="0">
            <a:spAutoFit/>
          </a:bodyPr>
          <a:lstStyle/>
          <a:p>
            <a:pPr algn="just"/>
            <a:r>
              <a:rPr lang="en-US" sz="2200" i="1" dirty="0" err="1">
                <a:latin typeface="Times New Roman" pitchFamily="18" charset="0"/>
                <a:cs typeface="Times New Roman" pitchFamily="18" charset="0"/>
              </a:rPr>
              <a:t>Lợi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ích</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đem</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lại</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cho</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Nhà</a:t>
            </a:r>
            <a:r>
              <a:rPr lang="en-US" sz="2200" i="1" dirty="0">
                <a:latin typeface="Times New Roman" pitchFamily="18" charset="0"/>
                <a:cs typeface="Times New Roman" pitchFamily="18" charset="0"/>
              </a:rPr>
              <a:t> </a:t>
            </a:r>
            <a:r>
              <a:rPr lang="en-US" sz="2200" i="1" dirty="0" err="1">
                <a:latin typeface="Times New Roman" pitchFamily="18" charset="0"/>
                <a:cs typeface="Times New Roman" pitchFamily="18" charset="0"/>
              </a:rPr>
              <a:t>trường</a:t>
            </a:r>
            <a:r>
              <a:rPr lang="en-US" sz="2200" i="1" dirty="0">
                <a:latin typeface="Times New Roman" pitchFamily="18" charset="0"/>
                <a:cs typeface="Times New Roman" pitchFamily="18" charset="0"/>
              </a:rPr>
              <a: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ứng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hỗ</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từ</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sở</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vật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tài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sự</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Trở</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đối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trong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hoạt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tế</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được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thế</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khả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tuyển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sinh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p:txBody>
      </p:sp>
      <p:sp>
        <p:nvSpPr>
          <p:cNvPr id="23" name="Прямоугольник 121"/>
          <p:cNvSpPr>
            <a:spLocks noChangeArrowheads="1"/>
          </p:cNvSpPr>
          <p:nvPr/>
        </p:nvSpPr>
        <p:spPr bwMode="auto">
          <a:xfrm>
            <a:off x="3048000" y="1281112"/>
            <a:ext cx="3911600" cy="461665"/>
          </a:xfrm>
          <a:prstGeom prst="rect">
            <a:avLst/>
          </a:prstGeom>
          <a:noFill/>
          <a:ln w="9525">
            <a:noFill/>
            <a:miter lim="800000"/>
            <a:headEnd/>
            <a:tailEnd/>
          </a:ln>
        </p:spPr>
        <p:txBody>
          <a:bodyPr>
            <a:spAutoFit/>
          </a:bodyPr>
          <a:lstStyle/>
          <a:p>
            <a:r>
              <a:rPr lang="en-US" b="1" dirty="0" err="1" smtClean="0">
                <a:solidFill>
                  <a:srgbClr val="FFFFFF"/>
                </a:solidFill>
                <a:latin typeface="Times New Roman" pitchFamily="18" charset="0"/>
                <a:cs typeface="Times New Roman" pitchFamily="18" charset="0"/>
              </a:rPr>
              <a:t>Nhóm</a:t>
            </a:r>
            <a:r>
              <a:rPr lang="en-US" b="1" dirty="0" smtClean="0">
                <a:solidFill>
                  <a:srgbClr val="FFFFFF"/>
                </a:solidFill>
                <a:latin typeface="Times New Roman" pitchFamily="18" charset="0"/>
                <a:cs typeface="Times New Roman" pitchFamily="18" charset="0"/>
              </a:rPr>
              <a:t> 3</a:t>
            </a:r>
            <a:endParaRPr lang="ru-RU" dirty="0">
              <a:solidFill>
                <a:srgbClr val="FFFFFF"/>
              </a:solidFill>
              <a:latin typeface="Times New Roman" pitchFamily="18" charset="0"/>
              <a:cs typeface="Times New Roman" pitchFamily="18" charset="0"/>
            </a:endParaRPr>
          </a:p>
        </p:txBody>
      </p:sp>
      <p:sp>
        <p:nvSpPr>
          <p:cNvPr id="24" name="Прямоугольник 121"/>
          <p:cNvSpPr>
            <a:spLocks noChangeArrowheads="1"/>
          </p:cNvSpPr>
          <p:nvPr/>
        </p:nvSpPr>
        <p:spPr bwMode="auto">
          <a:xfrm>
            <a:off x="2819401" y="4419600"/>
            <a:ext cx="3911600" cy="461665"/>
          </a:xfrm>
          <a:prstGeom prst="rect">
            <a:avLst/>
          </a:prstGeom>
          <a:noFill/>
          <a:ln w="9525">
            <a:noFill/>
            <a:miter lim="800000"/>
            <a:headEnd/>
            <a:tailEnd/>
          </a:ln>
        </p:spPr>
        <p:txBody>
          <a:bodyPr>
            <a:spAutoFit/>
          </a:bodyPr>
          <a:lstStyle/>
          <a:p>
            <a:r>
              <a:rPr lang="en-US" b="1" dirty="0" err="1">
                <a:solidFill>
                  <a:srgbClr val="FFFFFF"/>
                </a:solidFill>
                <a:latin typeface="Times New Roman" pitchFamily="18" charset="0"/>
                <a:cs typeface="Times New Roman" pitchFamily="18" charset="0"/>
              </a:rPr>
              <a:t>Nhóm</a:t>
            </a:r>
            <a:r>
              <a:rPr lang="en-US" b="1" dirty="0">
                <a:solidFill>
                  <a:srgbClr val="FFFFFF"/>
                </a:solidFill>
                <a:latin typeface="Times New Roman" pitchFamily="18" charset="0"/>
                <a:cs typeface="Times New Roman" pitchFamily="18" charset="0"/>
              </a:rPr>
              <a:t> </a:t>
            </a:r>
            <a:r>
              <a:rPr lang="en-US" b="1" dirty="0" smtClean="0">
                <a:solidFill>
                  <a:srgbClr val="FFFFFF"/>
                </a:solidFill>
                <a:latin typeface="Times New Roman" pitchFamily="18" charset="0"/>
                <a:cs typeface="Times New Roman" pitchFamily="18" charset="0"/>
              </a:rPr>
              <a:t>4</a:t>
            </a:r>
          </a:p>
        </p:txBody>
      </p:sp>
      <p:pic>
        <p:nvPicPr>
          <p:cNvPr id="25"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30707" y="5089793"/>
            <a:ext cx="853807" cy="853807"/>
          </a:xfrm>
          <a:prstGeom prst="rect">
            <a:avLst/>
          </a:prstGeom>
          <a:noFill/>
          <a:ln w="9525">
            <a:noFill/>
            <a:miter lim="800000"/>
            <a:headEnd/>
            <a:tailEnd/>
          </a:ln>
        </p:spPr>
      </p:pic>
      <p:pic>
        <p:nvPicPr>
          <p:cNvPr id="28" name="Picture 3" descr="D:\Phuong Mai EU\INBOUND VN\Khách hàng\Powerpoint dep\Tuyển tập tài liệu Powerpoint\BST Hình\BST Icon\Tổng hợp\WLM-icon.png"/>
          <p:cNvPicPr>
            <a:picLocks noChangeAspect="1" noChangeArrowheads="1"/>
          </p:cNvPicPr>
          <p:nvPr/>
        </p:nvPicPr>
        <p:blipFill>
          <a:blip r:embed="rId4"/>
          <a:srcRect/>
          <a:stretch>
            <a:fillRect/>
          </a:stretch>
        </p:blipFill>
        <p:spPr bwMode="auto">
          <a:xfrm>
            <a:off x="1830707" y="2270393"/>
            <a:ext cx="853807" cy="853807"/>
          </a:xfrm>
          <a:prstGeom prst="rect">
            <a:avLst/>
          </a:prstGeom>
          <a:noFill/>
          <a:ln w="9525">
            <a:noFill/>
            <a:miter lim="800000"/>
            <a:headEnd/>
            <a:tailEnd/>
          </a:ln>
        </p:spPr>
      </p:pic>
      <p:pic>
        <p:nvPicPr>
          <p:cNvPr id="11"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87639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1)">
                                      <p:cBhvr>
                                        <p:cTn id="7"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53161"/>
            <a:ext cx="7162800" cy="6817251"/>
          </a:xfrm>
          <a:prstGeom prst="rect">
            <a:avLst/>
          </a:prstGeom>
          <a:noFill/>
        </p:spPr>
        <p:txBody>
          <a:bodyPr wrap="square" rtlCol="0">
            <a:spAutoFit/>
          </a:bodyPr>
          <a:lstStyle/>
          <a:p>
            <a:pPr algn="just"/>
            <a:r>
              <a:rPr lang="en-US" sz="2300" b="1" i="1" dirty="0" err="1">
                <a:solidFill>
                  <a:schemeClr val="accent4">
                    <a:lumMod val="10000"/>
                  </a:schemeClr>
                </a:solidFill>
                <a:latin typeface="Times New Roman" pitchFamily="18" charset="0"/>
                <a:cs typeface="Times New Roman" pitchFamily="18" charset="0"/>
              </a:rPr>
              <a:t>Về</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phía</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Nhà</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trường</a:t>
            </a:r>
            <a:endParaRPr lang="vi-VN" sz="2300" dirty="0">
              <a:solidFill>
                <a:schemeClr val="accent4">
                  <a:lumMod val="10000"/>
                </a:schemeClr>
              </a:solidFill>
              <a:latin typeface="Times New Roman" pitchFamily="18" charset="0"/>
              <a:cs typeface="Times New Roman" pitchFamily="18" charset="0"/>
            </a:endParaRPr>
          </a:p>
          <a:p>
            <a:pPr algn="just"/>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Nâng</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cao</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chất</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lượng</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hiệu</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quả</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đào</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tạo</a:t>
            </a:r>
            <a:r>
              <a:rPr lang="en-US" sz="2300" i="1"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Mục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nội</a:t>
            </a:r>
            <a:r>
              <a:rPr lang="en-US" sz="2300" dirty="0">
                <a:solidFill>
                  <a:schemeClr val="accent4">
                    <a:lumMod val="10000"/>
                  </a:schemeClr>
                </a:solidFill>
                <a:latin typeface="Times New Roman" pitchFamily="18" charset="0"/>
                <a:cs typeface="Times New Roman" pitchFamily="18" charset="0"/>
              </a:rPr>
              <a:t> dung </a:t>
            </a:r>
            <a:r>
              <a:rPr lang="en-US" sz="2300" dirty="0" err="1">
                <a:solidFill>
                  <a:schemeClr val="accent4">
                    <a:lumMod val="10000"/>
                  </a:schemeClr>
                </a:solidFill>
                <a:latin typeface="Times New Roman" pitchFamily="18" charset="0"/>
                <a:cs typeface="Times New Roman" pitchFamily="18" charset="0"/>
              </a:rPr>
              <a:t>chương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đào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đổi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đáp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DN.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ngũ</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thiện</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Giảng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nghệ</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xuất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đang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tại</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gia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nghiệm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sở</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máy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móc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bị</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tài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chính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sự</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cường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trong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vẫn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đầu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phí</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Phương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kiểm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đánh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quản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lý</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đổi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DN.</a:t>
            </a:r>
            <a:endParaRPr lang="vi-VN" sz="2300" dirty="0">
              <a:solidFill>
                <a:schemeClr val="accent4">
                  <a:lumMod val="10000"/>
                </a:schemeClr>
              </a:solidFill>
              <a:latin typeface="Times New Roman" pitchFamily="18" charset="0"/>
              <a:cs typeface="Times New Roman" pitchFamily="18" charset="0"/>
            </a:endParaRPr>
          </a:p>
          <a:p>
            <a:pPr algn="just"/>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Mở</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rộng</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quan</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hệ</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đối</a:t>
            </a:r>
            <a:r>
              <a:rPr lang="en-US" sz="2300" i="1" dirty="0">
                <a:solidFill>
                  <a:schemeClr val="accent4">
                    <a:lumMod val="10000"/>
                  </a:schemeClr>
                </a:solidFill>
                <a:latin typeface="Times New Roman" pitchFamily="18" charset="0"/>
                <a:cs typeface="Times New Roman" pitchFamily="18" charset="0"/>
              </a:rPr>
              <a:t> </a:t>
            </a:r>
            <a:r>
              <a:rPr lang="en-US" sz="2300" i="1" dirty="0" err="1">
                <a:solidFill>
                  <a:schemeClr val="accent4">
                    <a:lumMod val="10000"/>
                  </a:schemeClr>
                </a:solidFill>
                <a:latin typeface="Times New Roman" pitchFamily="18" charset="0"/>
                <a:cs typeface="Times New Roman" pitchFamily="18" charset="0"/>
              </a:rPr>
              <a:t>ngoại</a:t>
            </a:r>
            <a:r>
              <a:rPr lang="en-US" sz="2300" i="1"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Trở</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đối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tác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của</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cung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nguồn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đạt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DN.</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vị</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thế</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hiệu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trường</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Mở</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rộng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tuyển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đầu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giúp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người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đáp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yêu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DN.</a:t>
            </a:r>
            <a:endParaRPr lang="vi-VN" sz="2300" dirty="0">
              <a:solidFill>
                <a:schemeClr val="accent4">
                  <a:lumMod val="10000"/>
                </a:schemeClr>
              </a:solidFill>
              <a:latin typeface="Times New Roman" pitchFamily="18" charset="0"/>
              <a:cs typeface="Times New Roman" pitchFamily="18" charset="0"/>
            </a:endParaRP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1347534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752600" y="53161"/>
            <a:ext cx="7315200" cy="6817251"/>
          </a:xfrm>
          <a:prstGeom prst="rect">
            <a:avLst/>
          </a:prstGeom>
          <a:noFill/>
        </p:spPr>
        <p:txBody>
          <a:bodyPr wrap="square" rtlCol="0">
            <a:spAutoFit/>
          </a:bodyPr>
          <a:lstStyle/>
          <a:p>
            <a:pPr algn="just"/>
            <a:r>
              <a:rPr lang="en-US" sz="2300" b="1" i="1" dirty="0" smtClean="0">
                <a:solidFill>
                  <a:schemeClr val="accent4">
                    <a:lumMod val="10000"/>
                  </a:schemeClr>
                </a:solidFill>
                <a:latin typeface="Times New Roman" pitchFamily="18" charset="0"/>
                <a:cs typeface="Times New Roman" pitchFamily="18" charset="0"/>
              </a:rPr>
              <a:t>  </a:t>
            </a:r>
            <a:r>
              <a:rPr lang="en-US" sz="2300" b="1" i="1" dirty="0" err="1" smtClean="0">
                <a:solidFill>
                  <a:schemeClr val="accent4">
                    <a:lumMod val="10000"/>
                  </a:schemeClr>
                </a:solidFill>
                <a:latin typeface="Times New Roman" pitchFamily="18" charset="0"/>
                <a:cs typeface="Times New Roman" pitchFamily="18" charset="0"/>
              </a:rPr>
              <a:t>Về</a:t>
            </a:r>
            <a:r>
              <a:rPr lang="en-US" sz="2300" b="1" i="1" dirty="0" smtClean="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phía</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Doanh</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nghiệp</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dụng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các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nguồn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mạnh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trí</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tuệ</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của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trường</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a:solidFill>
                  <a:schemeClr val="accent4">
                    <a:lumMod val="10000"/>
                  </a:schemeClr>
                </a:solidFill>
                <a:latin typeface="Times New Roman" pitchFamily="18" charset="0"/>
                <a:cs typeface="Times New Roman" pitchFamily="18" charset="0"/>
              </a:rPr>
              <a:t>DN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tuyển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dụng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hợp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cầu</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a:solidFill>
                  <a:schemeClr val="accent4">
                    <a:lumMod val="10000"/>
                  </a:schemeClr>
                </a:solidFill>
                <a:latin typeface="Times New Roman" pitchFamily="18" charset="0"/>
                <a:cs typeface="Times New Roman" pitchFamily="18" charset="0"/>
              </a:rPr>
              <a:t>DN </a:t>
            </a:r>
            <a:r>
              <a:rPr lang="en-US" sz="2300" dirty="0" err="1">
                <a:solidFill>
                  <a:schemeClr val="accent4">
                    <a:lumMod val="10000"/>
                  </a:schemeClr>
                </a:solidFill>
                <a:latin typeface="Times New Roman" pitchFamily="18" charset="0"/>
                <a:cs typeface="Times New Roman" pitchFamily="18" charset="0"/>
              </a:rPr>
              <a:t>giảm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bớt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sự</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thiếu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tính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cạnh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tranh</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Tiết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kiệm</a:t>
            </a:r>
            <a:r>
              <a:rPr lang="en-US" sz="2300" dirty="0">
                <a:solidFill>
                  <a:schemeClr val="accent4">
                    <a:lumMod val="10000"/>
                  </a:schemeClr>
                </a:solidFill>
                <a:latin typeface="Times New Roman" pitchFamily="18" charset="0"/>
                <a:cs typeface="Times New Roman" pitchFamily="18" charset="0"/>
              </a:rPr>
              <a:t> chi </a:t>
            </a:r>
            <a:r>
              <a:rPr lang="en-US" sz="2300" dirty="0" err="1">
                <a:solidFill>
                  <a:schemeClr val="accent4">
                    <a:lumMod val="10000"/>
                  </a:schemeClr>
                </a:solidFill>
                <a:latin typeface="Times New Roman" pitchFamily="18" charset="0"/>
                <a:cs typeface="Times New Roman" pitchFamily="18" charset="0"/>
              </a:rPr>
              <a:t>phí</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tuyển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ngoài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như</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gian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hoà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môi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trường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hay </a:t>
            </a:r>
            <a:r>
              <a:rPr lang="en-US" sz="2300" dirty="0" err="1">
                <a:solidFill>
                  <a:schemeClr val="accent4">
                    <a:lumMod val="10000"/>
                  </a:schemeClr>
                </a:solidFill>
                <a:latin typeface="Times New Roman" pitchFamily="18" charset="0"/>
                <a:cs typeface="Times New Roman" pitchFamily="18" charset="0"/>
              </a:rPr>
              <a:t>sự</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rủi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ro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thuê</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một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người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ty</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Giúp</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chọn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người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lãnh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bộ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thuật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khoa</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261938" lvl="0"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Chất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phẩm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nhờ</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lượng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từ</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mang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lại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nhuận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ty</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261938" indent="-261938"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Ổn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định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vì</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chế</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phải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thế</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hơn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và</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cần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thiết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đào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lại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những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nhân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mới</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476178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53161"/>
            <a:ext cx="7162800" cy="5047536"/>
          </a:xfrm>
          <a:prstGeom prst="rect">
            <a:avLst/>
          </a:prstGeom>
          <a:noFill/>
        </p:spPr>
        <p:txBody>
          <a:bodyPr wrap="square" rtlCol="0">
            <a:spAutoFit/>
          </a:bodyPr>
          <a:lstStyle/>
          <a:p>
            <a:pPr algn="just"/>
            <a:r>
              <a:rPr lang="en-US" sz="2300" b="1" i="1" dirty="0" err="1">
                <a:solidFill>
                  <a:schemeClr val="accent4">
                    <a:lumMod val="10000"/>
                  </a:schemeClr>
                </a:solidFill>
                <a:latin typeface="Times New Roman" pitchFamily="18" charset="0"/>
                <a:cs typeface="Times New Roman" pitchFamily="18" charset="0"/>
              </a:rPr>
              <a:t>Về</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phía</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Người</a:t>
            </a:r>
            <a:r>
              <a:rPr lang="en-US" sz="2300" b="1" i="1" dirty="0">
                <a:solidFill>
                  <a:schemeClr val="accent4">
                    <a:lumMod val="10000"/>
                  </a:schemeClr>
                </a:solidFill>
                <a:latin typeface="Times New Roman" pitchFamily="18" charset="0"/>
                <a:cs typeface="Times New Roman" pitchFamily="18" charset="0"/>
              </a:rPr>
              <a:t> </a:t>
            </a:r>
            <a:r>
              <a:rPr lang="en-US" sz="2300" b="1" i="1" dirty="0" err="1">
                <a:solidFill>
                  <a:schemeClr val="accent4">
                    <a:lumMod val="10000"/>
                  </a:schemeClr>
                </a:solidFill>
                <a:latin typeface="Times New Roman" pitchFamily="18" charset="0"/>
                <a:cs typeface="Times New Roman" pitchFamily="18" charset="0"/>
              </a:rPr>
              <a:t>học</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hành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thực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các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dây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chuyền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nghệ</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sản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xuất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hiện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đại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tại</a:t>
            </a:r>
            <a:r>
              <a:rPr lang="en-US" sz="2300" dirty="0">
                <a:solidFill>
                  <a:schemeClr val="accent4">
                    <a:lumMod val="10000"/>
                  </a:schemeClr>
                </a:solidFill>
                <a:latin typeface="Times New Roman" pitchFamily="18" charset="0"/>
                <a:cs typeface="Times New Roman" pitchFamily="18" charset="0"/>
              </a:rPr>
              <a:t> DN, </a:t>
            </a:r>
            <a:r>
              <a:rPr lang="en-US" sz="2300" dirty="0" err="1">
                <a:solidFill>
                  <a:schemeClr val="accent4">
                    <a:lumMod val="10000"/>
                  </a:schemeClr>
                </a:solidFill>
                <a:latin typeface="Times New Roman" pitchFamily="18" charset="0"/>
                <a:cs typeface="Times New Roman" pitchFamily="18" charset="0"/>
              </a:rPr>
              <a:t>nâng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kỹ</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sẵn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sàng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sau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tốt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nghiệp</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nhiều</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cơ</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hội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tìm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việc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làm</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lương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Hài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lòng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với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nghiệp</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chỉ</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về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dạy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được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công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thuận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lợi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hơn</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Linh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hoạt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thích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ứng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nhanh</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a:p>
            <a:pPr marL="342900" lvl="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Khả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suốt</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đời</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thể</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tiếp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tục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nâng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tay</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nghề</a:t>
            </a:r>
            <a:r>
              <a:rPr lang="en-US" sz="2300" dirty="0">
                <a:solidFill>
                  <a:schemeClr val="accent4">
                    <a:lumMod val="10000"/>
                  </a:schemeClr>
                </a:solidFill>
                <a:latin typeface="Times New Roman" pitchFamily="18" charset="0"/>
                <a:cs typeface="Times New Roman" pitchFamily="18" charset="0"/>
              </a:rPr>
              <a:t>). </a:t>
            </a:r>
            <a:endParaRPr lang="vi-VN" sz="2300" dirty="0">
              <a:solidFill>
                <a:schemeClr val="accent4">
                  <a:lumMod val="10000"/>
                </a:schemeClr>
              </a:solidFill>
              <a:latin typeface="Times New Roman" pitchFamily="18" charset="0"/>
              <a:cs typeface="Times New Roman" pitchFamily="18" charset="0"/>
            </a:endParaRPr>
          </a:p>
          <a:p>
            <a:pPr marL="342900" indent="-342900" algn="just">
              <a:buFont typeface="Wingdings" pitchFamily="2" charset="2"/>
              <a:buChar char="§"/>
            </a:pPr>
            <a:r>
              <a:rPr lang="en-US" sz="2300" dirty="0" err="1">
                <a:solidFill>
                  <a:schemeClr val="accent4">
                    <a:lumMod val="10000"/>
                  </a:schemeClr>
                </a:solidFill>
                <a:latin typeface="Times New Roman" pitchFamily="18" charset="0"/>
                <a:cs typeface="Times New Roman" pitchFamily="18" charset="0"/>
              </a:rPr>
              <a:t>Có</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khả</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năng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học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tập</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nâng</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cao</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trình</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độ</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kiến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thức</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chuyên</a:t>
            </a:r>
            <a:r>
              <a:rPr lang="en-US" sz="2300" dirty="0">
                <a:solidFill>
                  <a:schemeClr val="accent4">
                    <a:lumMod val="10000"/>
                  </a:schemeClr>
                </a:solidFill>
                <a:latin typeface="Times New Roman" pitchFamily="18" charset="0"/>
                <a:cs typeface="Times New Roman" pitchFamily="18" charset="0"/>
              </a:rPr>
              <a:t> </a:t>
            </a:r>
            <a:r>
              <a:rPr lang="en-US" sz="2300" dirty="0" err="1">
                <a:solidFill>
                  <a:schemeClr val="accent4">
                    <a:lumMod val="10000"/>
                  </a:schemeClr>
                </a:solidFill>
                <a:latin typeface="Times New Roman" pitchFamily="18" charset="0"/>
                <a:cs typeface="Times New Roman" pitchFamily="18" charset="0"/>
              </a:rPr>
              <a:t>môn</a:t>
            </a:r>
            <a:r>
              <a:rPr lang="en-US" sz="2300" dirty="0">
                <a:solidFill>
                  <a:schemeClr val="accent4">
                    <a:lumMod val="10000"/>
                  </a:schemeClr>
                </a:solidFill>
                <a:latin typeface="Times New Roman" pitchFamily="18" charset="0"/>
                <a:cs typeface="Times New Roman" pitchFamily="18" charset="0"/>
              </a:rPr>
              <a:t>.</a:t>
            </a:r>
            <a:endParaRPr lang="vi-VN" sz="2300" dirty="0">
              <a:solidFill>
                <a:schemeClr val="accent4">
                  <a:lumMod val="10000"/>
                </a:schemeClr>
              </a:solidFill>
              <a:latin typeface="Times New Roman" pitchFamily="18" charset="0"/>
              <a:cs typeface="Times New Roman" pitchFamily="18" charset="0"/>
            </a:endParaRP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2552058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5240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 KHẢO SÁT THỰC TRẠNG HỢP TÁC TRONG ĐÀO TẠO VỚI DOANH NGHIỆP CỦA NHÀ TRƯỜNG HIỆN NAY</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81200"/>
            <a:ext cx="7136110" cy="3349956"/>
          </a:xfrm>
          <a:prstGeom prst="rect">
            <a:avLst/>
          </a:prstGeom>
          <a:noFill/>
        </p:spPr>
        <p:txBody>
          <a:bodyPr wrap="square" rtlCol="0">
            <a:spAutoFit/>
          </a:bodyPr>
          <a:lstStyle/>
          <a:p>
            <a:pPr algn="just">
              <a:lnSpc>
                <a:spcPct val="150000"/>
              </a:lnSpc>
            </a:pPr>
            <a:r>
              <a:rPr lang="en-US" dirty="0" err="1">
                <a:solidFill>
                  <a:schemeClr val="accent4">
                    <a:lumMod val="10000"/>
                  </a:schemeClr>
                </a:solidFill>
                <a:latin typeface="Times New Roman" pitchFamily="18" charset="0"/>
                <a:cs typeface="Times New Roman" pitchFamily="18" charset="0"/>
              </a:rPr>
              <a:t>Để</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toàn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cảnh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thời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gian</a:t>
            </a:r>
            <a:r>
              <a:rPr lang="en-US" dirty="0">
                <a:solidFill>
                  <a:schemeClr val="accent4">
                    <a:lumMod val="10000"/>
                  </a:schemeClr>
                </a:solidFill>
                <a:latin typeface="Times New Roman" pitchFamily="18" charset="0"/>
                <a:cs typeface="Times New Roman" pitchFamily="18" charset="0"/>
              </a:rPr>
              <a:t> qua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nhằm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định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hướng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phat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triển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thời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sắp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đến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trước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ngày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hội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sát</a:t>
            </a:r>
            <a:r>
              <a:rPr lang="en-US" dirty="0">
                <a:solidFill>
                  <a:schemeClr val="accent4">
                    <a:lumMod val="10000"/>
                  </a:schemeClr>
                </a:solidFill>
                <a:latin typeface="Times New Roman" pitchFamily="18" charset="0"/>
                <a:cs typeface="Times New Roman" pitchFamily="18" charset="0"/>
              </a:rPr>
              <a:t> </a:t>
            </a:r>
            <a:r>
              <a:rPr lang="en-US" b="1" dirty="0">
                <a:solidFill>
                  <a:schemeClr val="accent4">
                    <a:lumMod val="10000"/>
                  </a:schemeClr>
                </a:solidFill>
                <a:latin typeface="Times New Roman" pitchFamily="18" charset="0"/>
                <a:cs typeface="Times New Roman" pitchFamily="18" charset="0"/>
              </a:rPr>
              <a:t>122 </a:t>
            </a:r>
            <a:r>
              <a:rPr lang="en-US" b="1" dirty="0" err="1">
                <a:solidFill>
                  <a:schemeClr val="accent4">
                    <a:lumMod val="10000"/>
                  </a:schemeClr>
                </a:solidFill>
                <a:latin typeface="Times New Roman" pitchFamily="18" charset="0"/>
                <a:cs typeface="Times New Roman" pitchFamily="18" charset="0"/>
              </a:rPr>
              <a:t>doanh</a:t>
            </a:r>
            <a:r>
              <a:rPr lang="en-US" b="1" dirty="0">
                <a:solidFill>
                  <a:schemeClr val="accent4">
                    <a:lumMod val="10000"/>
                  </a:schemeClr>
                </a:solidFill>
                <a:latin typeface="Times New Roman" pitchFamily="18" charset="0"/>
                <a:cs typeface="Times New Roman" pitchFamily="18" charset="0"/>
              </a:rPr>
              <a:t> </a:t>
            </a:r>
            <a:r>
              <a:rPr lang="en-US" b="1"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công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máy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xí</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sử</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dụng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nguồn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lao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sản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phầm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có</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thể</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tóm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sau</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2.1 Thực trạng hợp tác với doanh nghiệp của Nhà trường về việc cung cấp thông tin, quảng bá thương hiệu dưới góc nhìn của DN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4231928"/>
          </a:xfrm>
          <a:prstGeom prst="rect">
            <a:avLst/>
          </a:prstGeom>
          <a:noFill/>
        </p:spPr>
        <p:txBody>
          <a:bodyPr wrap="square" rtlCol="0">
            <a:spAutoFit/>
          </a:bodyPr>
          <a:lstStyle/>
          <a:p>
            <a:pPr indent="363538" algn="just">
              <a:spcAft>
                <a:spcPts val="600"/>
              </a:spcAft>
            </a:pPr>
            <a:r>
              <a:rPr lang="en-US" dirty="0" err="1" smtClean="0">
                <a:solidFill>
                  <a:schemeClr val="accent4">
                    <a:lumMod val="10000"/>
                  </a:schemeClr>
                </a:solidFill>
                <a:latin typeface="Times New Roman" pitchFamily="18" charset="0"/>
                <a:cs typeface="Times New Roman" pitchFamily="18" charset="0"/>
              </a:rPr>
              <a:t>Nhìn</a:t>
            </a:r>
            <a:r>
              <a:rPr lang="en-US" dirty="0" smtClean="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số</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trong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vấn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tiếp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cận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đa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số</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được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xuyên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chỉ</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thỉnh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thoảng</a:t>
            </a:r>
            <a:r>
              <a:rPr lang="en-US" dirty="0">
                <a:solidFill>
                  <a:schemeClr val="accent4">
                    <a:lumMod val="10000"/>
                  </a:schemeClr>
                </a:solidFill>
                <a:latin typeface="Times New Roman" pitchFamily="18" charset="0"/>
                <a:cs typeface="Times New Roman" pitchFamily="18" charset="0"/>
              </a:rPr>
              <a:t>. </a:t>
            </a:r>
            <a:endParaRPr lang="vi-VN" dirty="0">
              <a:solidFill>
                <a:schemeClr val="accent4">
                  <a:lumMod val="10000"/>
                </a:schemeClr>
              </a:solidFill>
              <a:latin typeface="Times New Roman" pitchFamily="18" charset="0"/>
              <a:cs typeface="Times New Roman" pitchFamily="18" charset="0"/>
            </a:endParaRPr>
          </a:p>
          <a:p>
            <a:pPr indent="363538" algn="just"/>
            <a:r>
              <a:rPr lang="en-US" dirty="0" err="1">
                <a:solidFill>
                  <a:schemeClr val="accent4">
                    <a:lumMod val="10000"/>
                  </a:schemeClr>
                </a:solidFill>
                <a:latin typeface="Times New Roman" pitchFamily="18" charset="0"/>
                <a:cs typeface="Times New Roman" pitchFamily="18" charset="0"/>
              </a:rPr>
              <a:t>Trên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tế</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sát</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rằng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còn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hiện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18% DN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rằng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yêu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cầu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nhân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DN; 25%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tọa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cho</a:t>
            </a:r>
            <a:r>
              <a:rPr lang="en-US" dirty="0">
                <a:solidFill>
                  <a:schemeClr val="accent4">
                    <a:lumMod val="10000"/>
                  </a:schemeClr>
                </a:solidFill>
                <a:latin typeface="Times New Roman" pitchFamily="18" charset="0"/>
                <a:cs typeface="Times New Roman" pitchFamily="18" charset="0"/>
              </a:rPr>
              <a:t> SV; 28%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quan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tế</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tại</a:t>
            </a:r>
            <a:r>
              <a:rPr lang="en-US" dirty="0">
                <a:solidFill>
                  <a:schemeClr val="accent4">
                    <a:lumMod val="10000"/>
                  </a:schemeClr>
                </a:solidFill>
                <a:latin typeface="Times New Roman" pitchFamily="18" charset="0"/>
                <a:cs typeface="Times New Roman" pitchFamily="18" charset="0"/>
              </a:rPr>
              <a:t> DN; 31%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hội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nghị</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khách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hàng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tuyển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dụng</a:t>
            </a:r>
            <a:r>
              <a:rPr lang="en-US" dirty="0">
                <a:solidFill>
                  <a:schemeClr val="accent4">
                    <a:lumMod val="10000"/>
                  </a:schemeClr>
                </a:solidFill>
                <a:latin typeface="Times New Roman" pitchFamily="18" charset="0"/>
                <a:cs typeface="Times New Roman" pitchFamily="18" charset="0"/>
              </a:rPr>
              <a:t>; 37% </a:t>
            </a:r>
            <a:r>
              <a:rPr lang="en-US" dirty="0" err="1">
                <a:solidFill>
                  <a:schemeClr val="accent4">
                    <a:lumMod val="10000"/>
                  </a:schemeClr>
                </a:solidFill>
                <a:latin typeface="Times New Roman" pitchFamily="18" charset="0"/>
                <a:cs typeface="Times New Roman" pitchFamily="18" charset="0"/>
              </a:rPr>
              <a:t>chưa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tổ</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ký</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đồng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công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việc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giữa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Sinh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viên</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69606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2" name="TextBox 1"/>
          <p:cNvSpPr txBox="1"/>
          <p:nvPr/>
        </p:nvSpPr>
        <p:spPr>
          <a:xfrm>
            <a:off x="1828800" y="395436"/>
            <a:ext cx="7136110" cy="6386364"/>
          </a:xfrm>
          <a:prstGeom prst="rect">
            <a:avLst/>
          </a:prstGeom>
          <a:noFill/>
        </p:spPr>
        <p:txBody>
          <a:bodyPr wrap="square" rtlCol="0">
            <a:spAutoFit/>
          </a:bodyPr>
          <a:lstStyle/>
          <a:p>
            <a:pPr algn="just">
              <a:spcAft>
                <a:spcPts val="600"/>
              </a:spcAft>
            </a:pPr>
            <a:r>
              <a:rPr lang="vi-VN" dirty="0">
                <a:solidFill>
                  <a:schemeClr val="accent4">
                    <a:lumMod val="10000"/>
                  </a:schemeClr>
                </a:solidFill>
                <a:latin typeface="Times New Roman" pitchFamily="18" charset="0"/>
                <a:cs typeface="Times New Roman" pitchFamily="18" charset="0"/>
              </a:rPr>
              <a:t>Do đó, DN đã có kiến nghị với Nhà trường như sau: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Nhà </a:t>
            </a:r>
            <a:r>
              <a:rPr lang="vi-VN" dirty="0">
                <a:solidFill>
                  <a:schemeClr val="accent4">
                    <a:lumMod val="10000"/>
                  </a:schemeClr>
                </a:solidFill>
                <a:latin typeface="Times New Roman" pitchFamily="18" charset="0"/>
                <a:cs typeface="Times New Roman" pitchFamily="18" charset="0"/>
              </a:rPr>
              <a:t>trường cần có chủ trương xây dựng cầu nối chặt chẽ với DN, thường xuyên liên lạc, lắng nghe ý kiến từ DN để nắm bắt được nhu cầu lao động, chất lượng đào tạo và trao đổi sinh viên thực tập.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Nhà </a:t>
            </a:r>
            <a:r>
              <a:rPr lang="vi-VN" dirty="0">
                <a:solidFill>
                  <a:schemeClr val="accent4">
                    <a:lumMod val="10000"/>
                  </a:schemeClr>
                </a:solidFill>
                <a:latin typeface="Times New Roman" pitchFamily="18" charset="0"/>
                <a:cs typeface="Times New Roman" pitchFamily="18" charset="0"/>
              </a:rPr>
              <a:t>trường cần tổ chức nhiều những cuộc giao lưu, tọa đàm hợp tác với DN.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Tăng </a:t>
            </a:r>
            <a:r>
              <a:rPr lang="vi-VN" dirty="0">
                <a:solidFill>
                  <a:schemeClr val="accent4">
                    <a:lumMod val="10000"/>
                  </a:schemeClr>
                </a:solidFill>
                <a:latin typeface="Times New Roman" pitchFamily="18" charset="0"/>
                <a:cs typeface="Times New Roman" pitchFamily="18" charset="0"/>
              </a:rPr>
              <a:t>nhiều thời gian để Nhà trường, Sinh viên và Doanh nghiệp được gặp gỡ, giao lưu và trao đổi thông tin.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Tổ </a:t>
            </a:r>
            <a:r>
              <a:rPr lang="vi-VN" dirty="0">
                <a:solidFill>
                  <a:schemeClr val="accent4">
                    <a:lumMod val="10000"/>
                  </a:schemeClr>
                </a:solidFill>
                <a:latin typeface="Times New Roman" pitchFamily="18" charset="0"/>
                <a:cs typeface="Times New Roman" pitchFamily="18" charset="0"/>
              </a:rPr>
              <a:t>chức nhiều tham quan thực tế tại các DN trong quá trình đào tạo và các hội nghị trao đổi về các kỹ thuật sản xuất hiện đại. </a:t>
            </a:r>
            <a:endParaRPr lang="vi-VN" dirty="0" smtClean="0">
              <a:solidFill>
                <a:schemeClr val="accent4">
                  <a:lumMod val="10000"/>
                </a:schemeClr>
              </a:solidFill>
              <a:latin typeface="Times New Roman" pitchFamily="18" charset="0"/>
              <a:cs typeface="Times New Roman" pitchFamily="18" charset="0"/>
            </a:endParaRPr>
          </a:p>
          <a:p>
            <a:pPr algn="just">
              <a:spcAft>
                <a:spcPts val="600"/>
              </a:spcAft>
            </a:pPr>
            <a:r>
              <a:rPr lang="vi-VN" dirty="0" smtClean="0">
                <a:solidFill>
                  <a:schemeClr val="accent4">
                    <a:lumMod val="10000"/>
                  </a:schemeClr>
                </a:solidFill>
                <a:latin typeface="Times New Roman" pitchFamily="18" charset="0"/>
                <a:cs typeface="Times New Roman" pitchFamily="18" charset="0"/>
              </a:rPr>
              <a:t>- </a:t>
            </a:r>
            <a:r>
              <a:rPr lang="vi-VN" dirty="0">
                <a:solidFill>
                  <a:schemeClr val="accent4">
                    <a:lumMod val="10000"/>
                  </a:schemeClr>
                </a:solidFill>
                <a:latin typeface="Times New Roman" pitchFamily="18" charset="0"/>
                <a:cs typeface="Times New Roman" pitchFamily="18" charset="0"/>
              </a:rPr>
              <a:t>Cần thiết phải xây dựng một kênh thông tin điện tử để DN liên lạc và biết được các thông tin đào tạo của Nhà trường.</a:t>
            </a:r>
          </a:p>
        </p:txBody>
      </p:sp>
      <p:pic>
        <p:nvPicPr>
          <p:cNvPr id="6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5" name="TextBox 6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287283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4" name="Straight Connector 39"/>
          <p:cNvCxnSpPr/>
          <p:nvPr/>
        </p:nvCxnSpPr>
        <p:spPr>
          <a:xfrm>
            <a:off x="5465762"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40"/>
          <p:cNvCxnSpPr/>
          <p:nvPr/>
        </p:nvCxnSpPr>
        <p:spPr>
          <a:xfrm>
            <a:off x="512762" y="55800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512762" y="1981200"/>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512762" y="61896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8" name="Rectangle 4"/>
          <p:cNvSpPr>
            <a:spLocks noGrp="1" noChangeArrowheads="1"/>
          </p:cNvSpPr>
          <p:nvPr>
            <p:ph type="title"/>
          </p:nvPr>
        </p:nvSpPr>
        <p:spPr>
          <a:xfrm>
            <a:off x="1" y="395288"/>
            <a:ext cx="9144000" cy="720725"/>
          </a:xfrm>
        </p:spPr>
        <p:txBody>
          <a:bodyPr/>
          <a:lstStyle/>
          <a:p>
            <a:pPr algn="ctr" eaLnBrk="1" hangingPunct="1">
              <a:defRPr/>
            </a:pP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Bảng 1. Mức độ hoạt động hợp tác của Nhà trường </a:t>
            </a: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
            </a:r>
            <a:b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b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dưới </a:t>
            </a: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góc nhìn của Doanh nghiệp</a:t>
            </a:r>
            <a:endParaRPr lang="en-GB"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endParaRPr>
          </a:p>
        </p:txBody>
      </p:sp>
      <p:cxnSp>
        <p:nvCxnSpPr>
          <p:cNvPr id="15" name="Straight Connector 39"/>
          <p:cNvCxnSpPr/>
          <p:nvPr/>
        </p:nvCxnSpPr>
        <p:spPr>
          <a:xfrm>
            <a:off x="512762"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39"/>
          <p:cNvCxnSpPr/>
          <p:nvPr/>
        </p:nvCxnSpPr>
        <p:spPr>
          <a:xfrm>
            <a:off x="8513762"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39"/>
          <p:cNvCxnSpPr/>
          <p:nvPr/>
        </p:nvCxnSpPr>
        <p:spPr>
          <a:xfrm>
            <a:off x="1143000" y="2019300"/>
            <a:ext cx="0" cy="41910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40"/>
          <p:cNvCxnSpPr/>
          <p:nvPr/>
        </p:nvCxnSpPr>
        <p:spPr>
          <a:xfrm>
            <a:off x="512762" y="49704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40"/>
          <p:cNvCxnSpPr/>
          <p:nvPr/>
        </p:nvCxnSpPr>
        <p:spPr>
          <a:xfrm>
            <a:off x="457200" y="43608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40"/>
          <p:cNvCxnSpPr/>
          <p:nvPr/>
        </p:nvCxnSpPr>
        <p:spPr>
          <a:xfrm>
            <a:off x="512762" y="37512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40"/>
          <p:cNvCxnSpPr/>
          <p:nvPr/>
        </p:nvCxnSpPr>
        <p:spPr>
          <a:xfrm>
            <a:off x="512762" y="3141662"/>
            <a:ext cx="8001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2546861" y="2324100"/>
            <a:ext cx="1617751"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NỘI DUNG</a:t>
            </a:r>
            <a:endParaRPr lang="vi-VN" sz="2200" b="1" dirty="0">
              <a:latin typeface="Times New Roman" pitchFamily="18" charset="0"/>
              <a:cs typeface="Times New Roman" pitchFamily="18" charset="0"/>
            </a:endParaRPr>
          </a:p>
        </p:txBody>
      </p:sp>
      <p:cxnSp>
        <p:nvCxnSpPr>
          <p:cNvPr id="28" name="Straight Connector 40"/>
          <p:cNvCxnSpPr/>
          <p:nvPr/>
        </p:nvCxnSpPr>
        <p:spPr>
          <a:xfrm>
            <a:off x="5465762" y="2476500"/>
            <a:ext cx="3048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361638" y="2019299"/>
            <a:ext cx="1443024" cy="430887"/>
          </a:xfrm>
          <a:prstGeom prst="rect">
            <a:avLst/>
          </a:prstGeom>
        </p:spPr>
        <p:txBody>
          <a:bodyPr wrap="none">
            <a:spAutoFit/>
          </a:bodyPr>
          <a:lstStyle/>
          <a:p>
            <a:r>
              <a:rPr lang="en-US" sz="2200" b="1" dirty="0">
                <a:latin typeface="Times New Roman" pitchFamily="18" charset="0"/>
                <a:cs typeface="Times New Roman" pitchFamily="18" charset="0"/>
              </a:rPr>
              <a:t>MỨC ĐỘ </a:t>
            </a:r>
            <a:endParaRPr lang="vi-VN" sz="2200" b="1" dirty="0">
              <a:latin typeface="Times New Roman" pitchFamily="18" charset="0"/>
              <a:cs typeface="Times New Roman" pitchFamily="18" charset="0"/>
            </a:endParaRPr>
          </a:p>
        </p:txBody>
      </p:sp>
      <p:cxnSp>
        <p:nvCxnSpPr>
          <p:cNvPr id="31" name="Straight Connector 39"/>
          <p:cNvCxnSpPr/>
          <p:nvPr/>
        </p:nvCxnSpPr>
        <p:spPr>
          <a:xfrm>
            <a:off x="7523162" y="2554932"/>
            <a:ext cx="0" cy="363473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9"/>
          <p:cNvCxnSpPr/>
          <p:nvPr/>
        </p:nvCxnSpPr>
        <p:spPr>
          <a:xfrm>
            <a:off x="6485731" y="2554932"/>
            <a:ext cx="0" cy="363473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593630" y="2552700"/>
            <a:ext cx="790601" cy="430887"/>
          </a:xfrm>
          <a:prstGeom prst="rect">
            <a:avLst/>
          </a:prstGeom>
        </p:spPr>
        <p:txBody>
          <a:bodyPr wrap="none">
            <a:spAutoFit/>
          </a:bodyPr>
          <a:lstStyle/>
          <a:p>
            <a:pPr algn="ctr">
              <a:spcAft>
                <a:spcPts val="0"/>
              </a:spcAft>
            </a:pPr>
            <a:r>
              <a:rPr lang="en-US" sz="2200" dirty="0" err="1">
                <a:latin typeface="Times New Roman" pitchFamily="18" charset="0"/>
                <a:cs typeface="Times New Roman" pitchFamily="18" charset="0"/>
              </a:rPr>
              <a:t>Chưa</a:t>
            </a:r>
            <a:endParaRPr lang="vi-VN" sz="2200" dirty="0">
              <a:latin typeface="Times New Roman" pitchFamily="18" charset="0"/>
              <a:ea typeface="Times New Roman"/>
              <a:cs typeface="Times New Roman" pitchFamily="18" charset="0"/>
            </a:endParaRPr>
          </a:p>
        </p:txBody>
      </p:sp>
      <p:sp>
        <p:nvSpPr>
          <p:cNvPr id="16" name="Rectangle 15"/>
          <p:cNvSpPr/>
          <p:nvPr/>
        </p:nvSpPr>
        <p:spPr>
          <a:xfrm>
            <a:off x="6456362" y="2400300"/>
            <a:ext cx="1067309" cy="769441"/>
          </a:xfrm>
          <a:prstGeom prst="rect">
            <a:avLst/>
          </a:prstGeom>
        </p:spPr>
        <p:txBody>
          <a:bodyPr wrap="square">
            <a:spAutoFit/>
          </a:bodyPr>
          <a:lstStyle/>
          <a:p>
            <a:pPr algn="ctr">
              <a:spcAft>
                <a:spcPts val="0"/>
              </a:spcAft>
            </a:pPr>
            <a:r>
              <a:rPr lang="en-US" sz="2200" dirty="0" err="1">
                <a:latin typeface="Times New Roman" pitchFamily="18" charset="0"/>
                <a:cs typeface="Times New Roman" pitchFamily="18" charset="0"/>
              </a:rPr>
              <a:t>Thỉnh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thoảng</a:t>
            </a:r>
            <a:endParaRPr lang="vi-VN" sz="2200" dirty="0">
              <a:latin typeface="Times New Roman" pitchFamily="18" charset="0"/>
              <a:ea typeface="Times New Roman"/>
              <a:cs typeface="Times New Roman" pitchFamily="18" charset="0"/>
            </a:endParaRPr>
          </a:p>
        </p:txBody>
      </p:sp>
      <p:sp>
        <p:nvSpPr>
          <p:cNvPr id="17" name="Rectangle 16"/>
          <p:cNvSpPr/>
          <p:nvPr/>
        </p:nvSpPr>
        <p:spPr>
          <a:xfrm>
            <a:off x="7446962" y="2400300"/>
            <a:ext cx="1143000" cy="769441"/>
          </a:xfrm>
          <a:prstGeom prst="rect">
            <a:avLst/>
          </a:prstGeom>
        </p:spPr>
        <p:txBody>
          <a:bodyPr wrap="square">
            <a:spAutoFit/>
          </a:bodyPr>
          <a:lstStyle/>
          <a:p>
            <a:pPr algn="ctr">
              <a:spcAft>
                <a:spcPts val="0"/>
              </a:spcAft>
            </a:pPr>
            <a:r>
              <a:rPr lang="en-US" sz="2200" dirty="0" err="1">
                <a:latin typeface="Times New Roman" pitchFamily="18" charset="0"/>
                <a:cs typeface="Times New Roman" pitchFamily="18" charset="0"/>
              </a:rPr>
              <a:t>Thường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xuyên</a:t>
            </a:r>
            <a:endParaRPr lang="vi-VN" sz="2200" dirty="0">
              <a:latin typeface="Times New Roman" pitchFamily="18" charset="0"/>
              <a:ea typeface="Times New Roman"/>
              <a:cs typeface="Times New Roman" pitchFamily="18" charset="0"/>
            </a:endParaRPr>
          </a:p>
        </p:txBody>
      </p:sp>
      <p:sp>
        <p:nvSpPr>
          <p:cNvPr id="20" name="Rectangle 19"/>
          <p:cNvSpPr/>
          <p:nvPr/>
        </p:nvSpPr>
        <p:spPr>
          <a:xfrm>
            <a:off x="533400" y="2377133"/>
            <a:ext cx="559770"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TT</a:t>
            </a:r>
            <a:endParaRPr lang="vi-VN" sz="2200" b="1" dirty="0">
              <a:latin typeface="Times New Roman" pitchFamily="18" charset="0"/>
              <a:cs typeface="Times New Roman" pitchFamily="18" charset="0"/>
            </a:endParaRPr>
          </a:p>
        </p:txBody>
      </p:sp>
      <p:sp>
        <p:nvSpPr>
          <p:cNvPr id="22" name="Rectangle 21"/>
          <p:cNvSpPr/>
          <p:nvPr/>
        </p:nvSpPr>
        <p:spPr>
          <a:xfrm>
            <a:off x="644007" y="3238500"/>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1</a:t>
            </a:r>
            <a:endParaRPr lang="vi-VN" dirty="0">
              <a:latin typeface="Times New Roman" pitchFamily="18" charset="0"/>
              <a:ea typeface="Times New Roman"/>
              <a:cs typeface="Times New Roman" pitchFamily="18" charset="0"/>
            </a:endParaRPr>
          </a:p>
        </p:txBody>
      </p:sp>
      <p:sp>
        <p:nvSpPr>
          <p:cNvPr id="42" name="Rectangle 41"/>
          <p:cNvSpPr/>
          <p:nvPr/>
        </p:nvSpPr>
        <p:spPr>
          <a:xfrm>
            <a:off x="643539" y="3883967"/>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43" name="Rectangle 42"/>
          <p:cNvSpPr/>
          <p:nvPr/>
        </p:nvSpPr>
        <p:spPr>
          <a:xfrm>
            <a:off x="644007" y="4485080"/>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a:t>
            </a:r>
            <a:endParaRPr lang="vi-VN" dirty="0">
              <a:latin typeface="Times New Roman" pitchFamily="18" charset="0"/>
              <a:ea typeface="Times New Roman"/>
              <a:cs typeface="Times New Roman" pitchFamily="18" charset="0"/>
            </a:endParaRPr>
          </a:p>
        </p:txBody>
      </p:sp>
      <p:sp>
        <p:nvSpPr>
          <p:cNvPr id="44" name="Rectangle 43"/>
          <p:cNvSpPr/>
          <p:nvPr/>
        </p:nvSpPr>
        <p:spPr>
          <a:xfrm>
            <a:off x="643071" y="5013193"/>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4</a:t>
            </a:r>
            <a:endParaRPr lang="vi-VN" dirty="0">
              <a:latin typeface="Times New Roman" pitchFamily="18" charset="0"/>
              <a:ea typeface="Times New Roman"/>
              <a:cs typeface="Times New Roman" pitchFamily="18" charset="0"/>
            </a:endParaRPr>
          </a:p>
        </p:txBody>
      </p:sp>
      <p:sp>
        <p:nvSpPr>
          <p:cNvPr id="45" name="Rectangle 44"/>
          <p:cNvSpPr/>
          <p:nvPr/>
        </p:nvSpPr>
        <p:spPr>
          <a:xfrm>
            <a:off x="643071" y="5689241"/>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a:t>
            </a:r>
            <a:endParaRPr lang="vi-VN" dirty="0">
              <a:latin typeface="Times New Roman" pitchFamily="18" charset="0"/>
              <a:ea typeface="Times New Roman"/>
              <a:cs typeface="Times New Roman" pitchFamily="18" charset="0"/>
            </a:endParaRPr>
          </a:p>
        </p:txBody>
      </p:sp>
      <p:sp>
        <p:nvSpPr>
          <p:cNvPr id="27" name="Rectangle 26"/>
          <p:cNvSpPr/>
          <p:nvPr/>
        </p:nvSpPr>
        <p:spPr>
          <a:xfrm>
            <a:off x="1143000" y="3234035"/>
            <a:ext cx="4572000" cy="446276"/>
          </a:xfrm>
          <a:prstGeom prst="rect">
            <a:avLst/>
          </a:prstGeom>
        </p:spPr>
        <p:txBody>
          <a:bodyPr>
            <a:spAutoFit/>
          </a:bodyPr>
          <a:lstStyle/>
          <a:p>
            <a:r>
              <a:rPr lang="en-US" sz="2300" dirty="0" err="1">
                <a:latin typeface="Times New Roman" pitchFamily="18" charset="0"/>
                <a:cs typeface="Times New Roman" pitchFamily="18" charset="0"/>
              </a:rPr>
              <a:t>Khảo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sát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yêu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cầu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nhân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của</a:t>
            </a:r>
            <a:r>
              <a:rPr lang="en-US" sz="2300" dirty="0">
                <a:latin typeface="Times New Roman" pitchFamily="18" charset="0"/>
                <a:cs typeface="Times New Roman" pitchFamily="18" charset="0"/>
              </a:rPr>
              <a:t> DN</a:t>
            </a:r>
            <a:endParaRPr lang="vi-VN" sz="2300" dirty="0">
              <a:latin typeface="Times New Roman" pitchFamily="18" charset="0"/>
              <a:cs typeface="Times New Roman" pitchFamily="18" charset="0"/>
            </a:endParaRPr>
          </a:p>
        </p:txBody>
      </p:sp>
      <p:sp>
        <p:nvSpPr>
          <p:cNvPr id="29" name="Rectangle 28"/>
          <p:cNvSpPr/>
          <p:nvPr/>
        </p:nvSpPr>
        <p:spPr>
          <a:xfrm>
            <a:off x="1143000" y="3848100"/>
            <a:ext cx="4572000" cy="446276"/>
          </a:xfrm>
          <a:prstGeom prst="rect">
            <a:avLst/>
          </a:prstGeom>
        </p:spPr>
        <p:txBody>
          <a:bodyPr>
            <a:spAutoFit/>
          </a:bodyPr>
          <a:lstStyle/>
          <a:p>
            <a:pPr>
              <a:spcAft>
                <a:spcPts val="0"/>
              </a:spcAft>
            </a:pPr>
            <a:r>
              <a:rPr lang="en-US" sz="2300" dirty="0" err="1">
                <a:latin typeface="Times New Roman" pitchFamily="18" charset="0"/>
                <a:cs typeface="Times New Roman" pitchFamily="18" charset="0"/>
              </a:rPr>
              <a:t>Tọa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đàm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cho</a:t>
            </a:r>
            <a:r>
              <a:rPr lang="en-US" sz="2300" dirty="0">
                <a:latin typeface="Times New Roman" pitchFamily="18" charset="0"/>
                <a:cs typeface="Times New Roman" pitchFamily="18" charset="0"/>
              </a:rPr>
              <a:t> SV</a:t>
            </a:r>
            <a:endParaRPr lang="vi-VN" sz="2300" dirty="0">
              <a:latin typeface="Times New Roman" pitchFamily="18" charset="0"/>
              <a:ea typeface="Times New Roman"/>
              <a:cs typeface="Times New Roman" pitchFamily="18" charset="0"/>
            </a:endParaRPr>
          </a:p>
        </p:txBody>
      </p:sp>
      <p:sp>
        <p:nvSpPr>
          <p:cNvPr id="30" name="Rectangle 29"/>
          <p:cNvSpPr/>
          <p:nvPr/>
        </p:nvSpPr>
        <p:spPr>
          <a:xfrm>
            <a:off x="1143000" y="4457700"/>
            <a:ext cx="3270447" cy="446276"/>
          </a:xfrm>
          <a:prstGeom prst="rect">
            <a:avLst/>
          </a:prstGeom>
        </p:spPr>
        <p:txBody>
          <a:bodyPr wrap="none">
            <a:spAutoFit/>
          </a:bodyPr>
          <a:lstStyle/>
          <a:p>
            <a:r>
              <a:rPr lang="en-US" sz="2300" dirty="0" err="1">
                <a:latin typeface="Times New Roman" pitchFamily="18" charset="0"/>
                <a:cs typeface="Times New Roman" pitchFamily="18" charset="0"/>
              </a:rPr>
              <a:t>Tham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quan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tại</a:t>
            </a:r>
            <a:r>
              <a:rPr lang="en-US" sz="2300" dirty="0">
                <a:latin typeface="Times New Roman" pitchFamily="18" charset="0"/>
                <a:cs typeface="Times New Roman" pitchFamily="18" charset="0"/>
              </a:rPr>
              <a:t> DN</a:t>
            </a:r>
            <a:endParaRPr lang="vi-VN" sz="2300" dirty="0">
              <a:latin typeface="Times New Roman" pitchFamily="18" charset="0"/>
              <a:cs typeface="Times New Roman" pitchFamily="18" charset="0"/>
            </a:endParaRPr>
          </a:p>
        </p:txBody>
      </p:sp>
      <p:sp>
        <p:nvSpPr>
          <p:cNvPr id="33" name="Rectangle 32"/>
          <p:cNvSpPr/>
          <p:nvPr/>
        </p:nvSpPr>
        <p:spPr>
          <a:xfrm>
            <a:off x="1143000" y="5067300"/>
            <a:ext cx="4572000" cy="446276"/>
          </a:xfrm>
          <a:prstGeom prst="rect">
            <a:avLst/>
          </a:prstGeom>
        </p:spPr>
        <p:txBody>
          <a:bodyPr>
            <a:spAutoFit/>
          </a:bodyPr>
          <a:lstStyle/>
          <a:p>
            <a:r>
              <a:rPr lang="en-US" sz="2300" dirty="0" err="1">
                <a:latin typeface="Times New Roman" pitchFamily="18" charset="0"/>
                <a:cs typeface="Times New Roman" pitchFamily="18" charset="0"/>
              </a:rPr>
              <a:t>Hội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nghị</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khách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hàng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tuyển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dụng</a:t>
            </a:r>
            <a:endParaRPr lang="vi-VN" sz="2300" dirty="0">
              <a:latin typeface="Times New Roman" pitchFamily="18" charset="0"/>
              <a:cs typeface="Times New Roman" pitchFamily="18" charset="0"/>
            </a:endParaRPr>
          </a:p>
        </p:txBody>
      </p:sp>
      <p:sp>
        <p:nvSpPr>
          <p:cNvPr id="34" name="Rectangle 33"/>
          <p:cNvSpPr/>
          <p:nvPr/>
        </p:nvSpPr>
        <p:spPr>
          <a:xfrm>
            <a:off x="1143000" y="5689241"/>
            <a:ext cx="4572000" cy="446276"/>
          </a:xfrm>
          <a:prstGeom prst="rect">
            <a:avLst/>
          </a:prstGeom>
        </p:spPr>
        <p:txBody>
          <a:bodyPr>
            <a:spAutoFit/>
          </a:bodyPr>
          <a:lstStyle/>
          <a:p>
            <a:r>
              <a:rPr lang="en-US" sz="2300" dirty="0" err="1">
                <a:latin typeface="Times New Roman" pitchFamily="18" charset="0"/>
                <a:cs typeface="Times New Roman" pitchFamily="18" charset="0"/>
              </a:rPr>
              <a:t>Hợp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đồng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công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việc</a:t>
            </a:r>
            <a:r>
              <a:rPr lang="en-US" sz="2300" dirty="0">
                <a:latin typeface="Times New Roman" pitchFamily="18" charset="0"/>
                <a:cs typeface="Times New Roman" pitchFamily="18" charset="0"/>
              </a:rPr>
              <a:t> NT- DN - SV</a:t>
            </a:r>
            <a:endParaRPr lang="vi-VN" sz="2300" dirty="0">
              <a:latin typeface="Times New Roman" pitchFamily="18" charset="0"/>
              <a:cs typeface="Times New Roman" pitchFamily="18" charset="0"/>
            </a:endParaRPr>
          </a:p>
        </p:txBody>
      </p:sp>
      <p:sp>
        <p:nvSpPr>
          <p:cNvPr id="35" name="Rectangle 34"/>
          <p:cNvSpPr/>
          <p:nvPr/>
        </p:nvSpPr>
        <p:spPr>
          <a:xfrm>
            <a:off x="5614468" y="3226162"/>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18%</a:t>
            </a:r>
            <a:endParaRPr lang="vi-VN" dirty="0">
              <a:latin typeface="Times New Roman" pitchFamily="18" charset="0"/>
              <a:ea typeface="Times New Roman"/>
              <a:cs typeface="Times New Roman" pitchFamily="18" charset="0"/>
            </a:endParaRPr>
          </a:p>
        </p:txBody>
      </p:sp>
      <p:sp>
        <p:nvSpPr>
          <p:cNvPr id="36" name="Rectangle 35"/>
          <p:cNvSpPr/>
          <p:nvPr/>
        </p:nvSpPr>
        <p:spPr>
          <a:xfrm>
            <a:off x="6635211" y="3234035"/>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62%</a:t>
            </a:r>
            <a:endParaRPr lang="vi-VN" dirty="0">
              <a:latin typeface="Times New Roman" pitchFamily="18" charset="0"/>
              <a:ea typeface="Times New Roman"/>
              <a:cs typeface="Times New Roman" pitchFamily="18" charset="0"/>
            </a:endParaRPr>
          </a:p>
        </p:txBody>
      </p:sp>
      <p:sp>
        <p:nvSpPr>
          <p:cNvPr id="37" name="Rectangle 36"/>
          <p:cNvSpPr/>
          <p:nvPr/>
        </p:nvSpPr>
        <p:spPr>
          <a:xfrm>
            <a:off x="7644000" y="3234035"/>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20%</a:t>
            </a:r>
            <a:endParaRPr lang="vi-VN" dirty="0">
              <a:latin typeface="Times New Roman" pitchFamily="18" charset="0"/>
              <a:ea typeface="Times New Roman"/>
              <a:cs typeface="Times New Roman" pitchFamily="18" charset="0"/>
            </a:endParaRPr>
          </a:p>
        </p:txBody>
      </p:sp>
      <p:sp>
        <p:nvSpPr>
          <p:cNvPr id="54" name="Rectangle 53"/>
          <p:cNvSpPr/>
          <p:nvPr/>
        </p:nvSpPr>
        <p:spPr>
          <a:xfrm>
            <a:off x="5614468" y="384893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25%</a:t>
            </a:r>
            <a:endParaRPr lang="vi-VN" dirty="0">
              <a:latin typeface="Times New Roman" pitchFamily="18" charset="0"/>
              <a:ea typeface="Times New Roman"/>
              <a:cs typeface="Times New Roman" pitchFamily="18" charset="0"/>
            </a:endParaRPr>
          </a:p>
        </p:txBody>
      </p:sp>
      <p:sp>
        <p:nvSpPr>
          <p:cNvPr id="55" name="Rectangle 54"/>
          <p:cNvSpPr/>
          <p:nvPr/>
        </p:nvSpPr>
        <p:spPr>
          <a:xfrm>
            <a:off x="6635211" y="385680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58%</a:t>
            </a:r>
            <a:endParaRPr lang="vi-VN" dirty="0">
              <a:latin typeface="Times New Roman" pitchFamily="18" charset="0"/>
              <a:ea typeface="Times New Roman"/>
              <a:cs typeface="Times New Roman" pitchFamily="18" charset="0"/>
            </a:endParaRPr>
          </a:p>
        </p:txBody>
      </p:sp>
      <p:sp>
        <p:nvSpPr>
          <p:cNvPr id="56" name="Rectangle 55"/>
          <p:cNvSpPr/>
          <p:nvPr/>
        </p:nvSpPr>
        <p:spPr>
          <a:xfrm>
            <a:off x="7644000" y="385680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17%</a:t>
            </a:r>
            <a:endParaRPr lang="vi-VN" dirty="0">
              <a:latin typeface="Times New Roman" pitchFamily="18" charset="0"/>
              <a:ea typeface="Times New Roman"/>
              <a:cs typeface="Times New Roman" pitchFamily="18" charset="0"/>
            </a:endParaRPr>
          </a:p>
        </p:txBody>
      </p:sp>
      <p:sp>
        <p:nvSpPr>
          <p:cNvPr id="57" name="Rectangle 56"/>
          <p:cNvSpPr/>
          <p:nvPr/>
        </p:nvSpPr>
        <p:spPr>
          <a:xfrm>
            <a:off x="5614468" y="441904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28%</a:t>
            </a:r>
            <a:endParaRPr lang="vi-VN" dirty="0">
              <a:latin typeface="Times New Roman" pitchFamily="18" charset="0"/>
              <a:ea typeface="Times New Roman"/>
              <a:cs typeface="Times New Roman" pitchFamily="18" charset="0"/>
            </a:endParaRPr>
          </a:p>
        </p:txBody>
      </p:sp>
      <p:sp>
        <p:nvSpPr>
          <p:cNvPr id="58" name="Rectangle 57"/>
          <p:cNvSpPr/>
          <p:nvPr/>
        </p:nvSpPr>
        <p:spPr>
          <a:xfrm>
            <a:off x="6635211" y="4426922"/>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63%</a:t>
            </a:r>
            <a:endParaRPr lang="vi-VN" dirty="0">
              <a:latin typeface="Times New Roman" pitchFamily="18" charset="0"/>
              <a:ea typeface="Times New Roman"/>
              <a:cs typeface="Times New Roman" pitchFamily="18" charset="0"/>
            </a:endParaRPr>
          </a:p>
        </p:txBody>
      </p:sp>
      <p:sp>
        <p:nvSpPr>
          <p:cNvPr id="59" name="Rectangle 58"/>
          <p:cNvSpPr/>
          <p:nvPr/>
        </p:nvSpPr>
        <p:spPr>
          <a:xfrm>
            <a:off x="7720943" y="4426922"/>
            <a:ext cx="595036"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9%</a:t>
            </a:r>
            <a:endParaRPr lang="vi-VN" dirty="0">
              <a:latin typeface="Times New Roman" pitchFamily="18" charset="0"/>
              <a:ea typeface="Times New Roman"/>
              <a:cs typeface="Times New Roman" pitchFamily="18" charset="0"/>
            </a:endParaRPr>
          </a:p>
        </p:txBody>
      </p:sp>
      <p:sp>
        <p:nvSpPr>
          <p:cNvPr id="60" name="Rectangle 59"/>
          <p:cNvSpPr/>
          <p:nvPr/>
        </p:nvSpPr>
        <p:spPr>
          <a:xfrm>
            <a:off x="5614468" y="500532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31%</a:t>
            </a:r>
            <a:endParaRPr lang="vi-VN" dirty="0">
              <a:latin typeface="Times New Roman" pitchFamily="18" charset="0"/>
              <a:ea typeface="Times New Roman"/>
              <a:cs typeface="Times New Roman" pitchFamily="18" charset="0"/>
            </a:endParaRPr>
          </a:p>
        </p:txBody>
      </p:sp>
      <p:sp>
        <p:nvSpPr>
          <p:cNvPr id="61" name="Rectangle 60"/>
          <p:cNvSpPr/>
          <p:nvPr/>
        </p:nvSpPr>
        <p:spPr>
          <a:xfrm>
            <a:off x="6635211" y="501319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57%</a:t>
            </a:r>
            <a:endParaRPr lang="vi-VN" dirty="0">
              <a:latin typeface="Times New Roman" pitchFamily="18" charset="0"/>
              <a:ea typeface="Times New Roman"/>
              <a:cs typeface="Times New Roman" pitchFamily="18" charset="0"/>
            </a:endParaRPr>
          </a:p>
        </p:txBody>
      </p:sp>
      <p:sp>
        <p:nvSpPr>
          <p:cNvPr id="62" name="Rectangle 61"/>
          <p:cNvSpPr/>
          <p:nvPr/>
        </p:nvSpPr>
        <p:spPr>
          <a:xfrm>
            <a:off x="7649706" y="5013193"/>
            <a:ext cx="737511"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11%</a:t>
            </a:r>
            <a:endParaRPr lang="vi-VN" dirty="0">
              <a:latin typeface="Times New Roman" pitchFamily="18" charset="0"/>
              <a:ea typeface="Times New Roman"/>
              <a:cs typeface="Times New Roman" pitchFamily="18" charset="0"/>
            </a:endParaRPr>
          </a:p>
        </p:txBody>
      </p:sp>
      <p:sp>
        <p:nvSpPr>
          <p:cNvPr id="63" name="Rectangle 62"/>
          <p:cNvSpPr/>
          <p:nvPr/>
        </p:nvSpPr>
        <p:spPr>
          <a:xfrm>
            <a:off x="5614468" y="5649677"/>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37%</a:t>
            </a:r>
            <a:endParaRPr lang="vi-VN" dirty="0">
              <a:latin typeface="Times New Roman" pitchFamily="18" charset="0"/>
              <a:ea typeface="Times New Roman"/>
              <a:cs typeface="Times New Roman" pitchFamily="18" charset="0"/>
            </a:endParaRPr>
          </a:p>
        </p:txBody>
      </p:sp>
      <p:sp>
        <p:nvSpPr>
          <p:cNvPr id="64" name="Rectangle 63"/>
          <p:cNvSpPr/>
          <p:nvPr/>
        </p:nvSpPr>
        <p:spPr>
          <a:xfrm>
            <a:off x="6635211" y="565755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51%</a:t>
            </a:r>
            <a:endParaRPr lang="vi-VN" dirty="0">
              <a:latin typeface="Times New Roman" pitchFamily="18" charset="0"/>
              <a:ea typeface="Times New Roman"/>
              <a:cs typeface="Times New Roman" pitchFamily="18" charset="0"/>
            </a:endParaRPr>
          </a:p>
        </p:txBody>
      </p:sp>
      <p:sp>
        <p:nvSpPr>
          <p:cNvPr id="65" name="Rectangle 64"/>
          <p:cNvSpPr/>
          <p:nvPr/>
        </p:nvSpPr>
        <p:spPr>
          <a:xfrm>
            <a:off x="7644000" y="565755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12%</a:t>
            </a:r>
            <a:endParaRPr lang="vi-VN" dirty="0">
              <a:latin typeface="Times New Roman" pitchFamily="18" charset="0"/>
              <a:ea typeface="Times New Roman"/>
              <a:cs typeface="Times New Roman" pitchFamily="18" charset="0"/>
            </a:endParaRPr>
          </a:p>
        </p:txBody>
      </p:sp>
    </p:spTree>
    <p:extLst>
      <p:ext uri="{BB962C8B-B14F-4D97-AF65-F5344CB8AC3E}">
        <p14:creationId xmlns:p14="http://schemas.microsoft.com/office/powerpoint/2010/main" val="30378660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801" y="228600"/>
            <a:ext cx="7136109" cy="1066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vi-VN" sz="24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Biểu đồ 1. Mức độ hoạt động hợp tác của Nhà trường dưới góc nhìn của Doanh nghiệp</a:t>
            </a:r>
            <a:endParaRPr lang="en-GB" sz="24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2291191572"/>
              </p:ext>
            </p:extLst>
          </p:nvPr>
        </p:nvGraphicFramePr>
        <p:xfrm>
          <a:off x="1801850" y="1461084"/>
          <a:ext cx="7315200" cy="4552270"/>
        </p:xfrm>
        <a:graphic>
          <a:graphicData uri="http://schemas.openxmlformats.org/drawingml/2006/chart">
            <c:chart xmlns:c="http://schemas.openxmlformats.org/drawingml/2006/chart" xmlns:r="http://schemas.openxmlformats.org/officeDocument/2006/relationships" r:id="rId4"/>
          </a:graphicData>
        </a:graphic>
      </p:graphicFrame>
      <p:pic>
        <p:nvPicPr>
          <p:cNvPr id="65"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9656209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2.2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Thực trạng khả năng hợp tác với Nhà trường dưới góc nhìn của DN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4231928"/>
          </a:xfrm>
          <a:prstGeom prst="rect">
            <a:avLst/>
          </a:prstGeom>
          <a:noFill/>
        </p:spPr>
        <p:txBody>
          <a:bodyPr wrap="square" rtlCol="0">
            <a:spAutoFit/>
          </a:bodyPr>
          <a:lstStyle/>
          <a:p>
            <a:pPr indent="363538" algn="just">
              <a:spcAft>
                <a:spcPts val="600"/>
              </a:spcAft>
            </a:pP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khả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năng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dưới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góc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nhìn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của</a:t>
            </a:r>
            <a:r>
              <a:rPr lang="en-US" dirty="0">
                <a:solidFill>
                  <a:schemeClr val="accent4">
                    <a:lumMod val="10000"/>
                  </a:schemeClr>
                </a:solidFill>
                <a:latin typeface="Times New Roman" pitchFamily="18" charset="0"/>
                <a:cs typeface="Times New Roman" pitchFamily="18" charset="0"/>
              </a:rPr>
              <a:t> DN, </a:t>
            </a:r>
            <a:r>
              <a:rPr lang="en-US" dirty="0" err="1">
                <a:solidFill>
                  <a:schemeClr val="accent4">
                    <a:lumMod val="10000"/>
                  </a:schemeClr>
                </a:solidFill>
                <a:latin typeface="Times New Roman" pitchFamily="18" charset="0"/>
                <a:cs typeface="Times New Roman" pitchFamily="18" charset="0"/>
              </a:rPr>
              <a:t>tỷ</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lệ</a:t>
            </a:r>
            <a:r>
              <a:rPr lang="en-US" dirty="0">
                <a:solidFill>
                  <a:schemeClr val="accent4">
                    <a:lumMod val="10000"/>
                  </a:schemeClr>
                </a:solidFill>
                <a:latin typeface="Times New Roman" pitchFamily="18" charset="0"/>
                <a:cs typeface="Times New Roman" pitchFamily="18" charset="0"/>
              </a:rPr>
              <a:t> % </a:t>
            </a: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mức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cao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cấp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địa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điểm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tập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quan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83% DN </a:t>
            </a:r>
            <a:r>
              <a:rPr lang="en-US" dirty="0" err="1">
                <a:solidFill>
                  <a:schemeClr val="accent4">
                    <a:lumMod val="10000"/>
                  </a:schemeClr>
                </a:solidFill>
                <a:latin typeface="Times New Roman" pitchFamily="18" charset="0"/>
                <a:cs typeface="Times New Roman" pitchFamily="18" charset="0"/>
              </a:rPr>
              <a:t>nhất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trí</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cấp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thông</a:t>
            </a:r>
            <a:r>
              <a:rPr lang="en-US" dirty="0">
                <a:solidFill>
                  <a:schemeClr val="accent4">
                    <a:lumMod val="10000"/>
                  </a:schemeClr>
                </a:solidFill>
                <a:latin typeface="Times New Roman" pitchFamily="18" charset="0"/>
                <a:cs typeface="Times New Roman" pitchFamily="18" charset="0"/>
              </a:rPr>
              <a:t> tin </a:t>
            </a:r>
            <a:r>
              <a:rPr lang="en-US" dirty="0" err="1">
                <a:solidFill>
                  <a:schemeClr val="accent4">
                    <a:lumMod val="10000"/>
                  </a:schemeClr>
                </a:solidFill>
                <a:latin typeface="Times New Roman" pitchFamily="18" charset="0"/>
                <a:cs typeface="Times New Roman" pitchFamily="18" charset="0"/>
              </a:rPr>
              <a:t>yêu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cầu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nguồn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nhân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lực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81%; </a:t>
            </a:r>
            <a:r>
              <a:rPr lang="en-US" dirty="0" err="1">
                <a:solidFill>
                  <a:schemeClr val="accent4">
                    <a:lumMod val="10000"/>
                  </a:schemeClr>
                </a:solidFill>
                <a:latin typeface="Times New Roman" pitchFamily="18" charset="0"/>
                <a:cs typeface="Times New Roman" pitchFamily="18" charset="0"/>
              </a:rPr>
              <a:t>Tuyển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dụng</a:t>
            </a:r>
            <a:r>
              <a:rPr lang="en-US" dirty="0">
                <a:solidFill>
                  <a:schemeClr val="accent4">
                    <a:lumMod val="10000"/>
                  </a:schemeClr>
                </a:solidFill>
                <a:latin typeface="Times New Roman" pitchFamily="18" charset="0"/>
                <a:cs typeface="Times New Roman" pitchFamily="18" charset="0"/>
              </a:rPr>
              <a:t> SV </a:t>
            </a:r>
            <a:r>
              <a:rPr lang="en-US" dirty="0" err="1">
                <a:solidFill>
                  <a:schemeClr val="accent4">
                    <a:lumMod val="10000"/>
                  </a:schemeClr>
                </a:solidFill>
                <a:latin typeface="Times New Roman" pitchFamily="18" charset="0"/>
                <a:cs typeface="Times New Roman" pitchFamily="18" charset="0"/>
              </a:rPr>
              <a:t>sau</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tốt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81%. </a:t>
            </a:r>
            <a:endParaRPr lang="vi-VN" dirty="0">
              <a:solidFill>
                <a:schemeClr val="accent4">
                  <a:lumMod val="10000"/>
                </a:schemeClr>
              </a:solidFill>
              <a:latin typeface="Times New Roman" pitchFamily="18" charset="0"/>
              <a:cs typeface="Times New Roman" pitchFamily="18" charset="0"/>
            </a:endParaRPr>
          </a:p>
          <a:p>
            <a:pPr indent="363538" algn="just"/>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hoạt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động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trung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bình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là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về</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Hợp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SV </a:t>
            </a:r>
            <a:r>
              <a:rPr lang="en-US" dirty="0" err="1">
                <a:solidFill>
                  <a:schemeClr val="accent4">
                    <a:lumMod val="10000"/>
                  </a:schemeClr>
                </a:solidFill>
                <a:latin typeface="Times New Roman" pitchFamily="18" charset="0"/>
                <a:cs typeface="Times New Roman" pitchFamily="18" charset="0"/>
              </a:rPr>
              <a:t>tại</a:t>
            </a:r>
            <a:r>
              <a:rPr lang="en-US" dirty="0">
                <a:solidFill>
                  <a:schemeClr val="accent4">
                    <a:lumMod val="10000"/>
                  </a:schemeClr>
                </a:solidFill>
                <a:latin typeface="Times New Roman" pitchFamily="18" charset="0"/>
                <a:cs typeface="Times New Roman" pitchFamily="18" charset="0"/>
              </a:rPr>
              <a:t> DN (79%); </a:t>
            </a:r>
            <a:r>
              <a:rPr lang="en-US" dirty="0" err="1">
                <a:solidFill>
                  <a:schemeClr val="accent4">
                    <a:lumMod val="10000"/>
                  </a:schemeClr>
                </a:solidFill>
                <a:latin typeface="Times New Roman" pitchFamily="18" charset="0"/>
                <a:cs typeface="Times New Roman" pitchFamily="18" charset="0"/>
              </a:rPr>
              <a:t>bồi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dưỡng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giảng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viên</a:t>
            </a:r>
            <a:r>
              <a:rPr lang="en-US" dirty="0">
                <a:solidFill>
                  <a:schemeClr val="accent4">
                    <a:lumMod val="10000"/>
                  </a:schemeClr>
                </a:solidFill>
                <a:latin typeface="Times New Roman" pitchFamily="18" charset="0"/>
                <a:cs typeface="Times New Roman" pitchFamily="18" charset="0"/>
              </a:rPr>
              <a:t> (67%);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đánh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giá</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tốt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(67%); </a:t>
            </a:r>
            <a:r>
              <a:rPr lang="en-US" dirty="0" err="1">
                <a:solidFill>
                  <a:schemeClr val="accent4">
                    <a:lumMod val="10000"/>
                  </a:schemeClr>
                </a:solidFill>
                <a:latin typeface="Times New Roman" pitchFamily="18" charset="0"/>
                <a:cs typeface="Times New Roman" pitchFamily="18" charset="0"/>
              </a:rPr>
              <a:t>xây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dựng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chương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trình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(63%); </a:t>
            </a:r>
            <a:r>
              <a:rPr lang="en-US" dirty="0" err="1">
                <a:solidFill>
                  <a:schemeClr val="accent4">
                    <a:lumMod val="10000"/>
                  </a:schemeClr>
                </a:solidFill>
                <a:latin typeface="Times New Roman" pitchFamily="18" charset="0"/>
                <a:cs typeface="Times New Roman" pitchFamily="18" charset="0"/>
              </a:rPr>
              <a:t>Hỗ</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tài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chính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học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bổng</a:t>
            </a:r>
            <a:r>
              <a:rPr lang="en-US" dirty="0">
                <a:solidFill>
                  <a:schemeClr val="accent4">
                    <a:lumMod val="10000"/>
                  </a:schemeClr>
                </a:solidFill>
                <a:latin typeface="Times New Roman" pitchFamily="18" charset="0"/>
                <a:cs typeface="Times New Roman" pitchFamily="18" charset="0"/>
              </a:rPr>
              <a:t>) (61%). </a:t>
            </a:r>
            <a:r>
              <a:rPr lang="en-US" dirty="0" err="1">
                <a:solidFill>
                  <a:schemeClr val="accent4">
                    <a:lumMod val="10000"/>
                  </a:schemeClr>
                </a:solidFill>
                <a:latin typeface="Times New Roman" pitchFamily="18" charset="0"/>
                <a:cs typeface="Times New Roman" pitchFamily="18" charset="0"/>
              </a:rPr>
              <a:t>Hỗ</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máy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móc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thiết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bị</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đào</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tạo</a:t>
            </a:r>
            <a:r>
              <a:rPr lang="en-US" dirty="0">
                <a:solidFill>
                  <a:schemeClr val="accent4">
                    <a:lumMod val="10000"/>
                  </a:schemeClr>
                </a:solidFill>
                <a:latin typeface="Times New Roman" pitchFamily="18" charset="0"/>
                <a:cs typeface="Times New Roman" pitchFamily="18" charset="0"/>
              </a:rPr>
              <a:t> (61%); </a:t>
            </a:r>
            <a:r>
              <a:rPr lang="en-US" dirty="0" err="1">
                <a:solidFill>
                  <a:schemeClr val="accent4">
                    <a:lumMod val="10000"/>
                  </a:schemeClr>
                </a:solidFill>
                <a:latin typeface="Times New Roman" pitchFamily="18" charset="0"/>
                <a:cs typeface="Times New Roman" pitchFamily="18" charset="0"/>
              </a:rPr>
              <a:t>Hỗ</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trợ</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cán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bộ</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kỹ</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thuật</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tham</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gia</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giảng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dạy</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tại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(54%).</a:t>
            </a:r>
            <a:endParaRPr lang="vi-VN" dirty="0">
              <a:solidFill>
                <a:schemeClr val="accent4">
                  <a:lumMod val="10000"/>
                </a:schemeClr>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28213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4"/>
          <p:cNvSpPr>
            <a:spLocks noGrp="1" noChangeArrowheads="1"/>
          </p:cNvSpPr>
          <p:nvPr>
            <p:ph type="title"/>
          </p:nvPr>
        </p:nvSpPr>
        <p:spPr>
          <a:xfrm>
            <a:off x="1" y="395288"/>
            <a:ext cx="9144000" cy="720725"/>
          </a:xfrm>
        </p:spPr>
        <p:txBody>
          <a:bodyPr/>
          <a:lstStyle/>
          <a:p>
            <a:pPr algn="ctr" eaLnBrk="1" hangingPunct="1">
              <a:defRPr/>
            </a:pP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Bảng 2. Khả năng hợp tác với Nhà trường do </a:t>
            </a: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
            </a:r>
            <a:b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b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Doanh </a:t>
            </a: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nghiệp lựa chọn</a:t>
            </a:r>
            <a:endParaRPr lang="en-GB"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10887838"/>
              </p:ext>
            </p:extLst>
          </p:nvPr>
        </p:nvGraphicFramePr>
        <p:xfrm>
          <a:off x="152401" y="1676401"/>
          <a:ext cx="8915399" cy="4958042"/>
        </p:xfrm>
        <a:graphic>
          <a:graphicData uri="http://schemas.openxmlformats.org/drawingml/2006/table">
            <a:tbl>
              <a:tblPr firstRow="1" firstCol="1" bandRow="1">
                <a:tableStyleId>{5C22544A-7EE6-4342-B048-85BDC9FD1C3A}</a:tableStyleId>
              </a:tblPr>
              <a:tblGrid>
                <a:gridCol w="914399"/>
                <a:gridCol w="6447938"/>
                <a:gridCol w="1553062"/>
              </a:tblGrid>
              <a:tr h="579187">
                <a:tc>
                  <a:txBody>
                    <a:bodyPr/>
                    <a:lstStyle/>
                    <a:p>
                      <a:pPr algn="ctr">
                        <a:spcAft>
                          <a:spcPts val="0"/>
                        </a:spcAft>
                      </a:pPr>
                      <a:r>
                        <a:rPr lang="en-US" sz="2400" dirty="0">
                          <a:effectLst/>
                          <a:latin typeface="Times New Roman" pitchFamily="18" charset="0"/>
                          <a:cs typeface="Times New Roman" pitchFamily="18" charset="0"/>
                        </a:rPr>
                        <a:t>TT</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NỘI DUNG HỢP TÁC</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2400" dirty="0" err="1" smtClean="0">
                          <a:effectLst/>
                          <a:latin typeface="Times New Roman" pitchFamily="18" charset="0"/>
                          <a:cs typeface="Times New Roman" pitchFamily="18" charset="0"/>
                        </a:rPr>
                        <a:t>Tỷ</a:t>
                      </a:r>
                      <a:r>
                        <a:rPr lang="en-US" sz="2400" dirty="0" smtClean="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lệ</a:t>
                      </a:r>
                      <a:r>
                        <a:rPr lang="en-US" sz="2400" dirty="0">
                          <a:effectLst/>
                          <a:latin typeface="Times New Roman" pitchFamily="18" charset="0"/>
                          <a:cs typeface="Times New Roman" pitchFamily="18" charset="0"/>
                        </a:rPr>
                        <a:t> %</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375248">
                <a:tc>
                  <a:txBody>
                    <a:bodyPr/>
                    <a:lstStyle/>
                    <a:p>
                      <a:pPr algn="ctr">
                        <a:spcAft>
                          <a:spcPts val="0"/>
                        </a:spcAft>
                      </a:pPr>
                      <a:r>
                        <a:rPr lang="en-US" sz="2400" dirty="0">
                          <a:effectLst/>
                          <a:latin typeface="Times New Roman" pitchFamily="18" charset="0"/>
                          <a:cs typeface="Times New Roman" pitchFamily="18" charset="0"/>
                        </a:rPr>
                        <a:t>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Cung cấp địa điểm thực tập, tham quan.</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83%</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r>
              <a:tr h="333644">
                <a:tc>
                  <a:txBody>
                    <a:bodyPr/>
                    <a:lstStyle/>
                    <a:p>
                      <a:pPr algn="ctr">
                        <a:spcAft>
                          <a:spcPts val="0"/>
                        </a:spcAft>
                      </a:pPr>
                      <a:r>
                        <a:rPr lang="en-US" sz="2400">
                          <a:effectLst/>
                          <a:latin typeface="Times New Roman" pitchFamily="18" charset="0"/>
                          <a:cs typeface="Times New Roman" pitchFamily="18" charset="0"/>
                        </a:rPr>
                        <a:t>2</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Cung cấp thông tin yêu cầu nguồn nhân lực.</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81%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42956">
                <a:tc>
                  <a:txBody>
                    <a:bodyPr/>
                    <a:lstStyle/>
                    <a:p>
                      <a:pPr algn="ctr">
                        <a:spcAft>
                          <a:spcPts val="0"/>
                        </a:spcAft>
                      </a:pPr>
                      <a:r>
                        <a:rPr lang="en-US" sz="2400" dirty="0">
                          <a:effectLst/>
                          <a:latin typeface="Times New Roman" pitchFamily="18" charset="0"/>
                          <a:cs typeface="Times New Roman" pitchFamily="18" charset="0"/>
                        </a:rPr>
                        <a:t>3</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Tuyển dụng sinh viên sau tốt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81%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333644">
                <a:tc>
                  <a:txBody>
                    <a:bodyPr/>
                    <a:lstStyle/>
                    <a:p>
                      <a:pPr algn="ctr">
                        <a:spcAft>
                          <a:spcPts val="0"/>
                        </a:spcAft>
                      </a:pPr>
                      <a:r>
                        <a:rPr lang="en-US" sz="2400">
                          <a:effectLst/>
                          <a:latin typeface="Times New Roman" pitchFamily="18" charset="0"/>
                          <a:cs typeface="Times New Roman" pitchFamily="18" charset="0"/>
                        </a:rPr>
                        <a:t>4</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Hợp tác đào tạo sinh viên tại doanh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79%</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384221">
                <a:tc>
                  <a:txBody>
                    <a:bodyPr/>
                    <a:lstStyle/>
                    <a:p>
                      <a:pPr algn="ctr">
                        <a:spcAft>
                          <a:spcPts val="0"/>
                        </a:spcAft>
                      </a:pPr>
                      <a:r>
                        <a:rPr lang="en-US" sz="2400" dirty="0">
                          <a:effectLst/>
                          <a:latin typeface="Times New Roman" pitchFamily="18" charset="0"/>
                          <a:cs typeface="Times New Roman" pitchFamily="18" charset="0"/>
                        </a:rPr>
                        <a:t>5</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Hợp tác bồi dưỡng giảng viên tại doanh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67%</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331197">
                <a:tc>
                  <a:txBody>
                    <a:bodyPr/>
                    <a:lstStyle/>
                    <a:p>
                      <a:pPr algn="ctr">
                        <a:spcAft>
                          <a:spcPts val="0"/>
                        </a:spcAft>
                      </a:pPr>
                      <a:r>
                        <a:rPr lang="en-US" sz="2400">
                          <a:effectLst/>
                          <a:latin typeface="Times New Roman" pitchFamily="18" charset="0"/>
                          <a:cs typeface="Times New Roman" pitchFamily="18" charset="0"/>
                        </a:rPr>
                        <a:t>6</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Tham gia đánh giá tốt nghiệp.</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67%</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51929">
                <a:tc>
                  <a:txBody>
                    <a:bodyPr/>
                    <a:lstStyle/>
                    <a:p>
                      <a:pPr algn="ctr">
                        <a:spcAft>
                          <a:spcPts val="0"/>
                        </a:spcAft>
                      </a:pPr>
                      <a:r>
                        <a:rPr lang="en-US" sz="2400" dirty="0">
                          <a:effectLst/>
                          <a:latin typeface="Times New Roman" pitchFamily="18" charset="0"/>
                          <a:cs typeface="Times New Roman" pitchFamily="18" charset="0"/>
                        </a:rPr>
                        <a:t>7</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Tham gia xây dựng chương trình đào tạo.</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63%</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19299">
                <a:tc>
                  <a:txBody>
                    <a:bodyPr/>
                    <a:lstStyle/>
                    <a:p>
                      <a:pPr algn="ctr">
                        <a:spcAft>
                          <a:spcPts val="0"/>
                        </a:spcAft>
                      </a:pPr>
                      <a:r>
                        <a:rPr lang="en-US" sz="2400" dirty="0">
                          <a:effectLst/>
                          <a:latin typeface="Times New Roman" pitchFamily="18" charset="0"/>
                          <a:cs typeface="Times New Roman" pitchFamily="18" charset="0"/>
                        </a:rPr>
                        <a:t>8</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Hỗ trợ tài chính (học bổng).</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476402">
                <a:tc>
                  <a:txBody>
                    <a:bodyPr/>
                    <a:lstStyle/>
                    <a:p>
                      <a:pPr algn="ctr">
                        <a:spcAft>
                          <a:spcPts val="0"/>
                        </a:spcAft>
                      </a:pPr>
                      <a:r>
                        <a:rPr lang="en-US" sz="2400" dirty="0">
                          <a:effectLst/>
                          <a:latin typeface="Times New Roman" pitchFamily="18" charset="0"/>
                          <a:cs typeface="Times New Roman" pitchFamily="18" charset="0"/>
                        </a:rPr>
                        <a:t>9</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Hỗ trợ máy móc thiết bị đào tạo.</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61%</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r>
              <a:tr h="550635">
                <a:tc>
                  <a:txBody>
                    <a:bodyPr/>
                    <a:lstStyle/>
                    <a:p>
                      <a:pPr algn="ctr">
                        <a:spcAft>
                          <a:spcPts val="0"/>
                        </a:spcAft>
                      </a:pPr>
                      <a:r>
                        <a:rPr lang="en-US" sz="2400" dirty="0">
                          <a:effectLst/>
                          <a:latin typeface="Times New Roman" pitchFamily="18" charset="0"/>
                          <a:cs typeface="Times New Roman" pitchFamily="18" charset="0"/>
                        </a:rPr>
                        <a:t>10</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Aft>
                          <a:spcPts val="0"/>
                        </a:spcAft>
                      </a:pPr>
                      <a:r>
                        <a:rPr lang="en-US" sz="2400">
                          <a:effectLst/>
                          <a:latin typeface="Times New Roman" pitchFamily="18" charset="0"/>
                          <a:cs typeface="Times New Roman" pitchFamily="18" charset="0"/>
                        </a:rPr>
                        <a:t>Hỗ trợ cán bộ kỹ thuật tham gia giảng dạy tại Trường.</a:t>
                      </a:r>
                      <a:endParaRPr lang="vi-VN" sz="240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spcAft>
                          <a:spcPts val="0"/>
                        </a:spcAft>
                      </a:pPr>
                      <a:r>
                        <a:rPr lang="en-US" sz="2400" dirty="0">
                          <a:effectLst/>
                          <a:latin typeface="Times New Roman" pitchFamily="18" charset="0"/>
                          <a:cs typeface="Times New Roman" pitchFamily="18" charset="0"/>
                        </a:rPr>
                        <a:t>54%</a:t>
                      </a:r>
                      <a:endParaRPr lang="vi-VN" sz="2400" dirty="0">
                        <a:effectLst/>
                        <a:latin typeface="Times New Roman" pitchFamily="18" charset="0"/>
                        <a:ea typeface="Times New Roman"/>
                        <a:cs typeface="Times New Roman"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0820397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8194" name="Group 2"/>
          <p:cNvGrpSpPr>
            <a:grpSpLocks/>
          </p:cNvGrpSpPr>
          <p:nvPr/>
        </p:nvGrpSpPr>
        <p:grpSpPr bwMode="auto">
          <a:xfrm>
            <a:off x="1828800" y="4689475"/>
            <a:ext cx="7324725" cy="2162175"/>
            <a:chOff x="0" y="0"/>
            <a:chExt cx="3829" cy="1431"/>
          </a:xfrm>
        </p:grpSpPr>
        <p:grpSp>
          <p:nvGrpSpPr>
            <p:cNvPr id="8231" name="Group 3"/>
            <p:cNvGrpSpPr>
              <a:grpSpLocks/>
            </p:cNvGrpSpPr>
            <p:nvPr/>
          </p:nvGrpSpPr>
          <p:grpSpPr bwMode="auto">
            <a:xfrm>
              <a:off x="1914" y="0"/>
              <a:ext cx="1915" cy="1431"/>
              <a:chOff x="0" y="0"/>
              <a:chExt cx="2622" cy="1882"/>
            </a:xfrm>
          </p:grpSpPr>
          <p:sp>
            <p:nvSpPr>
              <p:cNvPr id="8270"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1"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2"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3"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4"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5"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6"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7"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8"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79"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0"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1"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2"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3"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4"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5"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6"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7"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8"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89"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90"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nvGrpSpPr>
            <p:cNvPr id="8232" name="Group 25"/>
            <p:cNvGrpSpPr>
              <a:grpSpLocks/>
            </p:cNvGrpSpPr>
            <p:nvPr/>
          </p:nvGrpSpPr>
          <p:grpSpPr bwMode="auto">
            <a:xfrm>
              <a:off x="0" y="0"/>
              <a:ext cx="1914" cy="1431"/>
              <a:chOff x="0" y="0"/>
              <a:chExt cx="2619" cy="1882"/>
            </a:xfrm>
          </p:grpSpPr>
          <p:sp>
            <p:nvSpPr>
              <p:cNvPr id="8249"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0"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1"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2"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3"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4"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5"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6"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7"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8"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59"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0"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1"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2"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3"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4"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5"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6"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7"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8"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69"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nvGrpSpPr>
            <p:cNvPr id="8233" name="Group 47"/>
            <p:cNvGrpSpPr>
              <a:grpSpLocks/>
            </p:cNvGrpSpPr>
            <p:nvPr/>
          </p:nvGrpSpPr>
          <p:grpSpPr bwMode="auto">
            <a:xfrm>
              <a:off x="0" y="15"/>
              <a:ext cx="3829" cy="1220"/>
              <a:chOff x="0" y="0"/>
              <a:chExt cx="5241" cy="1605"/>
            </a:xfrm>
          </p:grpSpPr>
          <p:grpSp>
            <p:nvGrpSpPr>
              <p:cNvPr id="8234" name="Group 48"/>
              <p:cNvGrpSpPr>
                <a:grpSpLocks/>
              </p:cNvGrpSpPr>
              <p:nvPr/>
            </p:nvGrpSpPr>
            <p:grpSpPr bwMode="auto">
              <a:xfrm>
                <a:off x="0" y="906"/>
                <a:ext cx="5241" cy="699"/>
                <a:chOff x="0" y="0"/>
                <a:chExt cx="5241" cy="699"/>
              </a:xfrm>
            </p:grpSpPr>
            <p:sp>
              <p:nvSpPr>
                <p:cNvPr id="8245"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6"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7"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8"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nvGrpSpPr>
              <p:cNvPr id="8235" name="Group 53"/>
              <p:cNvGrpSpPr>
                <a:grpSpLocks/>
              </p:cNvGrpSpPr>
              <p:nvPr/>
            </p:nvGrpSpPr>
            <p:grpSpPr bwMode="auto">
              <a:xfrm>
                <a:off x="0" y="0"/>
                <a:ext cx="5241" cy="728"/>
                <a:chOff x="0" y="0"/>
                <a:chExt cx="5241" cy="728"/>
              </a:xfrm>
            </p:grpSpPr>
            <p:sp>
              <p:nvSpPr>
                <p:cNvPr id="8236"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37"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38"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39"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0"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1"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2"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3"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sp>
              <p:nvSpPr>
                <p:cNvPr id="8244"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latin typeface="Times New Roman" pitchFamily="18" charset="0"/>
                    <a:cs typeface="Times New Roman" pitchFamily="18" charset="0"/>
                  </a:endParaRPr>
                </a:p>
              </p:txBody>
            </p:sp>
          </p:grpSp>
        </p:grpSp>
      </p:grpSp>
      <p:sp>
        <p:nvSpPr>
          <p:cNvPr id="95" name="Rectangle 4"/>
          <p:cNvSpPr>
            <a:spLocks noGrp="1" noChangeArrowheads="1"/>
          </p:cNvSpPr>
          <p:nvPr>
            <p:ph type="title"/>
          </p:nvPr>
        </p:nvSpPr>
        <p:spPr>
          <a:xfrm>
            <a:off x="1828801" y="228600"/>
            <a:ext cx="7136110" cy="720725"/>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Biểu đồ 2. Khả năng hợp tác với </a:t>
            </a: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
            </a:r>
            <a:b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b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Nhà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trường do Doanh nghiệp lựa chọn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graphicFrame>
        <p:nvGraphicFramePr>
          <p:cNvPr id="2" name="Chart 1"/>
          <p:cNvGraphicFramePr/>
          <p:nvPr>
            <p:extLst>
              <p:ext uri="{D42A27DB-BD31-4B8C-83A1-F6EECF244321}">
                <p14:modId xmlns:p14="http://schemas.microsoft.com/office/powerpoint/2010/main" val="740783569"/>
              </p:ext>
            </p:extLst>
          </p:nvPr>
        </p:nvGraphicFramePr>
        <p:xfrm>
          <a:off x="1514929" y="1397000"/>
          <a:ext cx="7440910" cy="5158503"/>
        </p:xfrm>
        <a:graphic>
          <a:graphicData uri="http://schemas.openxmlformats.org/drawingml/2006/chart">
            <c:chart xmlns:c="http://schemas.openxmlformats.org/drawingml/2006/chart" xmlns:r="http://schemas.openxmlformats.org/officeDocument/2006/relationships" r:id="rId4"/>
          </a:graphicData>
        </a:graphic>
      </p:graphicFrame>
      <p:pic>
        <p:nvPicPr>
          <p:cNvPr id="65" name="Picture 2" descr="C:\Users\Administrator\Pictures\LOGO_TRUON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2.2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Thực trạng khả năng hợp tác với Nhà trường dưới góc nhìn của DN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3200876"/>
          </a:xfrm>
          <a:prstGeom prst="rect">
            <a:avLst/>
          </a:prstGeom>
          <a:noFill/>
        </p:spPr>
        <p:txBody>
          <a:bodyPr wrap="square" rtlCol="0">
            <a:spAutoFit/>
          </a:bodyPr>
          <a:lstStyle/>
          <a:p>
            <a:pPr algn="just">
              <a:spcAft>
                <a:spcPts val="600"/>
              </a:spcAft>
            </a:pPr>
            <a:r>
              <a:rPr lang="en-US" dirty="0" err="1">
                <a:solidFill>
                  <a:schemeClr val="accent4">
                    <a:lumMod val="10000"/>
                  </a:schemeClr>
                </a:solidFill>
                <a:latin typeface="Times New Roman" pitchFamily="18" charset="0"/>
                <a:cs typeface="Times New Roman" pitchFamily="18" charset="0"/>
              </a:rPr>
              <a:t>Các</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doanh</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nghiệp</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còn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kiến</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nghị</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đối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với</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Nhà</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trường</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như</a:t>
            </a:r>
            <a:r>
              <a:rPr lang="en-US" dirty="0">
                <a:solidFill>
                  <a:schemeClr val="accent4">
                    <a:lumMod val="10000"/>
                  </a:schemeClr>
                </a:solidFill>
                <a:latin typeface="Times New Roman" pitchFamily="18" charset="0"/>
                <a:cs typeface="Times New Roman" pitchFamily="18" charset="0"/>
              </a:rPr>
              <a:t> </a:t>
            </a:r>
            <a:r>
              <a:rPr lang="en-US" dirty="0" err="1">
                <a:solidFill>
                  <a:schemeClr val="accent4">
                    <a:lumMod val="10000"/>
                  </a:schemeClr>
                </a:solidFill>
                <a:latin typeface="Times New Roman" pitchFamily="18" charset="0"/>
                <a:cs typeface="Times New Roman" pitchFamily="18" charset="0"/>
              </a:rPr>
              <a:t>sau</a:t>
            </a:r>
            <a:r>
              <a:rPr lang="en-US" dirty="0">
                <a:solidFill>
                  <a:schemeClr val="accent4">
                    <a:lumMod val="10000"/>
                  </a:schemeClr>
                </a:solidFill>
                <a:latin typeface="Times New Roman" pitchFamily="18" charset="0"/>
                <a:cs typeface="Times New Roman" pitchFamily="18" charset="0"/>
              </a:rPr>
              <a:t>:</a:t>
            </a:r>
            <a:endParaRPr lang="vi-VN" dirty="0">
              <a:solidFill>
                <a:schemeClr val="accent4">
                  <a:lumMod val="10000"/>
                </a:schemeClr>
              </a:solidFill>
              <a:latin typeface="Times New Roman" pitchFamily="18" charset="0"/>
              <a:cs typeface="Times New Roman" pitchFamily="18" charset="0"/>
            </a:endParaRPr>
          </a:p>
          <a:p>
            <a:pPr indent="363538" algn="just">
              <a:spcAft>
                <a:spcPts val="600"/>
              </a:spcAft>
            </a:pPr>
            <a:r>
              <a:rPr lang="vi-VN" dirty="0">
                <a:solidFill>
                  <a:schemeClr val="accent4">
                    <a:lumMod val="10000"/>
                  </a:schemeClr>
                </a:solidFill>
                <a:latin typeface="Times New Roman" pitchFamily="18" charset="0"/>
                <a:cs typeface="Times New Roman" pitchFamily="18" charset="0"/>
              </a:rPr>
              <a:t>Doanh nghiệp mong muốn được hợp tác trao đổi kinh nghiệm với Giảng viên Trường, sẵn sàng hỗ trợ kinh phí đi lại cho </a:t>
            </a:r>
            <a:r>
              <a:rPr lang="en-US" dirty="0">
                <a:solidFill>
                  <a:schemeClr val="accent4">
                    <a:lumMod val="10000"/>
                  </a:schemeClr>
                </a:solidFill>
                <a:latin typeface="Times New Roman" pitchFamily="18" charset="0"/>
                <a:cs typeface="Times New Roman" pitchFamily="18" charset="0"/>
              </a:rPr>
              <a:t>S</a:t>
            </a:r>
            <a:r>
              <a:rPr lang="vi-VN" dirty="0">
                <a:solidFill>
                  <a:schemeClr val="accent4">
                    <a:lumMod val="10000"/>
                  </a:schemeClr>
                </a:solidFill>
                <a:latin typeface="Times New Roman" pitchFamily="18" charset="0"/>
                <a:cs typeface="Times New Roman" pitchFamily="18" charset="0"/>
              </a:rPr>
              <a:t>inh viên thực tập.</a:t>
            </a:r>
          </a:p>
          <a:p>
            <a:pPr indent="363538" algn="just">
              <a:spcAft>
                <a:spcPts val="600"/>
              </a:spcAft>
            </a:pPr>
            <a:r>
              <a:rPr lang="vi-VN" dirty="0">
                <a:solidFill>
                  <a:schemeClr val="accent4">
                    <a:lumMod val="10000"/>
                  </a:schemeClr>
                </a:solidFill>
                <a:latin typeface="Times New Roman" pitchFamily="18" charset="0"/>
                <a:cs typeface="Times New Roman" pitchFamily="18" charset="0"/>
              </a:rPr>
              <a:t>DN rất mong muốn được hợp tác với Nhà trường trong nhiều lĩnh vực khác nhau trong thời gian tới một cách bền vững, lâu dài.</a:t>
            </a: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5072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295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2.3. Thực trạng về chất lượng đào tạo (sản phẩm đầu ra) của Trường Cao đẳng Kỹ thuật Lý Tự Trọng TP. Hồ Chí Minh</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905000"/>
            <a:ext cx="7136110" cy="4231928"/>
          </a:xfrm>
          <a:prstGeom prst="rect">
            <a:avLst/>
          </a:prstGeom>
          <a:noFill/>
        </p:spPr>
        <p:txBody>
          <a:bodyPr wrap="square" rtlCol="0">
            <a:spAutoFit/>
          </a:bodyPr>
          <a:lstStyle/>
          <a:p>
            <a:pPr indent="363538" algn="just">
              <a:spcAft>
                <a:spcPts val="600"/>
              </a:spcAft>
            </a:pPr>
            <a:r>
              <a:rPr lang="vi-VN" dirty="0">
                <a:solidFill>
                  <a:schemeClr val="accent4">
                    <a:lumMod val="10000"/>
                  </a:schemeClr>
                </a:solidFill>
                <a:latin typeface="Times New Roman" pitchFamily="18" charset="0"/>
                <a:cs typeface="Times New Roman" pitchFamily="18" charset="0"/>
              </a:rPr>
              <a:t>Như trên đã phân tích, kiểm tra, đánh giá được xem là hoạt động chủ đạo nhằm đo lường chất lượng trong quá trình đào tạo, nhưng trên thực tế khảo sát hoạt động này chưa được quan tâm đúng mức. Dường như, DN và Nhà trường mặc nhiên thừa nhận kiểm tra, đánh giá là nhiệm vụ riêng của Nhà trường. Do đó, vai trò của DN trong kiểm tra đánh giá kết quả học tập của SV còn mờ nhạt. </a:t>
            </a:r>
          </a:p>
          <a:p>
            <a:pPr indent="363538" algn="just">
              <a:spcAft>
                <a:spcPts val="600"/>
              </a:spcAft>
            </a:pPr>
            <a:r>
              <a:rPr lang="vi-VN" dirty="0">
                <a:solidFill>
                  <a:schemeClr val="accent4">
                    <a:lumMod val="10000"/>
                  </a:schemeClr>
                </a:solidFill>
                <a:latin typeface="Times New Roman" pitchFamily="18" charset="0"/>
                <a:cs typeface="Times New Roman" pitchFamily="18" charset="0"/>
              </a:rPr>
              <a:t>Do đó, để đổi mới căn bản về việc phát triển hợp tác với Nhà trường trong nhiều lĩnh vực khác nhau, Trường đã tiến hành khảo sát chất lượng đầu ra của Nhà trường và được DN đánh giá như sau (xem bảng 3).</a:t>
            </a: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797255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116"/>
                                        </p:tgtEl>
                                      </p:cBhvr>
                                    </p:animEffect>
                                    <p:animScale>
                                      <p:cBhvr>
                                        <p:cTn id="7" dur="250" autoRev="1" fill="hold"/>
                                        <p:tgtEl>
                                          <p:spTgt spid="11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4" name="Straight Connector 39"/>
          <p:cNvCxnSpPr/>
          <p:nvPr/>
        </p:nvCxnSpPr>
        <p:spPr>
          <a:xfrm>
            <a:off x="3962400" y="1326059"/>
            <a:ext cx="0"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5" name="Straight Connector 40"/>
          <p:cNvCxnSpPr/>
          <p:nvPr/>
        </p:nvCxnSpPr>
        <p:spPr>
          <a:xfrm>
            <a:off x="131762" y="4488359"/>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152400" y="1371600"/>
            <a:ext cx="8839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131762" y="5021759"/>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8" name="Rectangle 4"/>
          <p:cNvSpPr>
            <a:spLocks noGrp="1" noChangeArrowheads="1"/>
          </p:cNvSpPr>
          <p:nvPr>
            <p:ph type="title"/>
          </p:nvPr>
        </p:nvSpPr>
        <p:spPr>
          <a:xfrm>
            <a:off x="1" y="269875"/>
            <a:ext cx="9144000" cy="720725"/>
          </a:xfrm>
        </p:spPr>
        <p:txBody>
          <a:bodyPr/>
          <a:lstStyle/>
          <a:p>
            <a:pPr algn="ctr" eaLnBrk="1" hangingPunct="1">
              <a:defRPr/>
            </a:pP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Bảng 1. Mức độ hoạt động hợp tác của Nhà trường </a:t>
            </a: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
            </a:r>
            <a:b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br>
            <a:r>
              <a:rPr lang="vi-VN"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rPr>
              <a:t>dưới </a:t>
            </a:r>
            <a:r>
              <a:rPr lang="vi-VN" sz="2800" b="1" i="1" dirty="0">
                <a:effectLst>
                  <a:outerShdw blurRad="50800" dist="76200" dir="18900000" algn="bl" rotWithShape="0">
                    <a:prstClr val="black">
                      <a:alpha val="40000"/>
                    </a:prstClr>
                  </a:outerShdw>
                </a:effectLst>
                <a:latin typeface="Times New Roman" pitchFamily="18" charset="0"/>
                <a:cs typeface="Times New Roman" pitchFamily="18" charset="0"/>
              </a:rPr>
              <a:t>góc nhìn của Doanh nghiệp</a:t>
            </a:r>
            <a:endParaRPr lang="en-GB" sz="2800" b="1" i="1" dirty="0" smtClean="0">
              <a:effectLst>
                <a:outerShdw blurRad="50800" dist="76200" dir="18900000" algn="bl" rotWithShape="0">
                  <a:prstClr val="black">
                    <a:alpha val="40000"/>
                  </a:prstClr>
                </a:outerShdw>
              </a:effectLst>
              <a:latin typeface="Times New Roman" pitchFamily="18" charset="0"/>
              <a:cs typeface="Times New Roman" pitchFamily="18" charset="0"/>
            </a:endParaRPr>
          </a:p>
        </p:txBody>
      </p:sp>
      <p:cxnSp>
        <p:nvCxnSpPr>
          <p:cNvPr id="15" name="Straight Connector 39"/>
          <p:cNvCxnSpPr/>
          <p:nvPr/>
        </p:nvCxnSpPr>
        <p:spPr>
          <a:xfrm>
            <a:off x="131762" y="1326059"/>
            <a:ext cx="20638"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39"/>
          <p:cNvCxnSpPr/>
          <p:nvPr/>
        </p:nvCxnSpPr>
        <p:spPr>
          <a:xfrm flipH="1">
            <a:off x="8963818" y="1326059"/>
            <a:ext cx="27782"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1" name="Straight Connector 39"/>
          <p:cNvCxnSpPr/>
          <p:nvPr/>
        </p:nvCxnSpPr>
        <p:spPr>
          <a:xfrm>
            <a:off x="762000" y="1326059"/>
            <a:ext cx="76200" cy="55245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Straight Connector 40"/>
          <p:cNvCxnSpPr/>
          <p:nvPr/>
        </p:nvCxnSpPr>
        <p:spPr>
          <a:xfrm>
            <a:off x="131762" y="3850680"/>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4" name="Straight Connector 40"/>
          <p:cNvCxnSpPr/>
          <p:nvPr/>
        </p:nvCxnSpPr>
        <p:spPr>
          <a:xfrm>
            <a:off x="76200" y="3095286"/>
            <a:ext cx="8915400" cy="1143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5" name="Straight Connector 40"/>
          <p:cNvCxnSpPr/>
          <p:nvPr/>
        </p:nvCxnSpPr>
        <p:spPr>
          <a:xfrm>
            <a:off x="131762" y="2649773"/>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6" name="Straight Connector 40"/>
          <p:cNvCxnSpPr/>
          <p:nvPr/>
        </p:nvCxnSpPr>
        <p:spPr>
          <a:xfrm>
            <a:off x="131762" y="2211978"/>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582649" y="1542872"/>
            <a:ext cx="1617751"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NỘI DUNG</a:t>
            </a:r>
            <a:endParaRPr lang="vi-VN" sz="2200" b="1" dirty="0">
              <a:latin typeface="Times New Roman" pitchFamily="18" charset="0"/>
              <a:cs typeface="Times New Roman" pitchFamily="18" charset="0"/>
            </a:endParaRPr>
          </a:p>
        </p:txBody>
      </p:sp>
      <p:cxnSp>
        <p:nvCxnSpPr>
          <p:cNvPr id="28" name="Straight Connector 40"/>
          <p:cNvCxnSpPr/>
          <p:nvPr/>
        </p:nvCxnSpPr>
        <p:spPr>
          <a:xfrm>
            <a:off x="3962400" y="1783259"/>
            <a:ext cx="5029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361638" y="1326058"/>
            <a:ext cx="1443024" cy="430887"/>
          </a:xfrm>
          <a:prstGeom prst="rect">
            <a:avLst/>
          </a:prstGeom>
        </p:spPr>
        <p:txBody>
          <a:bodyPr wrap="none">
            <a:spAutoFit/>
          </a:bodyPr>
          <a:lstStyle/>
          <a:p>
            <a:r>
              <a:rPr lang="en-US" sz="2200" b="1" dirty="0">
                <a:latin typeface="Times New Roman" pitchFamily="18" charset="0"/>
                <a:cs typeface="Times New Roman" pitchFamily="18" charset="0"/>
              </a:rPr>
              <a:t>MỨC ĐỘ </a:t>
            </a:r>
            <a:endParaRPr lang="vi-VN" sz="2200" b="1" dirty="0">
              <a:latin typeface="Times New Roman" pitchFamily="18" charset="0"/>
              <a:cs typeface="Times New Roman" pitchFamily="18" charset="0"/>
            </a:endParaRPr>
          </a:p>
        </p:txBody>
      </p:sp>
      <p:cxnSp>
        <p:nvCxnSpPr>
          <p:cNvPr id="31" name="Straight Connector 39"/>
          <p:cNvCxnSpPr/>
          <p:nvPr/>
        </p:nvCxnSpPr>
        <p:spPr>
          <a:xfrm>
            <a:off x="8001000" y="1861691"/>
            <a:ext cx="20638" cy="4988868"/>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2" name="Straight Connector 39"/>
          <p:cNvCxnSpPr/>
          <p:nvPr/>
        </p:nvCxnSpPr>
        <p:spPr>
          <a:xfrm>
            <a:off x="7239000" y="1861691"/>
            <a:ext cx="76200" cy="498886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877306" y="1707059"/>
            <a:ext cx="1437894" cy="430887"/>
          </a:xfrm>
          <a:prstGeom prst="rect">
            <a:avLst/>
          </a:prstGeom>
        </p:spPr>
        <p:txBody>
          <a:bodyPr wrap="none">
            <a:spAutoFit/>
          </a:bodyPr>
          <a:lstStyle/>
          <a:p>
            <a:pPr algn="ctr">
              <a:spcAft>
                <a:spcPts val="0"/>
              </a:spcAft>
            </a:pPr>
            <a:r>
              <a:rPr lang="en-US" sz="2200" dirty="0" err="1" smtClean="0">
                <a:latin typeface="Times New Roman" pitchFamily="18" charset="0"/>
                <a:cs typeface="Times New Roman" pitchFamily="18" charset="0"/>
              </a:rPr>
              <a:t>Trung</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bình</a:t>
            </a:r>
            <a:endParaRPr lang="vi-VN" sz="2200" dirty="0">
              <a:latin typeface="Times New Roman" pitchFamily="18" charset="0"/>
              <a:ea typeface="Times New Roman"/>
              <a:cs typeface="Times New Roman" pitchFamily="18" charset="0"/>
            </a:endParaRPr>
          </a:p>
        </p:txBody>
      </p:sp>
      <p:sp>
        <p:nvSpPr>
          <p:cNvPr id="16" name="Rectangle 15"/>
          <p:cNvSpPr/>
          <p:nvPr/>
        </p:nvSpPr>
        <p:spPr>
          <a:xfrm>
            <a:off x="7315200" y="1707059"/>
            <a:ext cx="706438" cy="430887"/>
          </a:xfrm>
          <a:prstGeom prst="rect">
            <a:avLst/>
          </a:prstGeom>
        </p:spPr>
        <p:txBody>
          <a:bodyPr wrap="square">
            <a:spAutoFit/>
          </a:bodyPr>
          <a:lstStyle/>
          <a:p>
            <a:pPr algn="ctr">
              <a:spcAft>
                <a:spcPts val="0"/>
              </a:spcAft>
            </a:pPr>
            <a:r>
              <a:rPr lang="en-US" sz="2200" dirty="0" smtClean="0">
                <a:latin typeface="Times New Roman" pitchFamily="18" charset="0"/>
                <a:cs typeface="Times New Roman" pitchFamily="18" charset="0"/>
              </a:rPr>
              <a:t>Cao</a:t>
            </a:r>
          </a:p>
        </p:txBody>
      </p:sp>
      <p:sp>
        <p:nvSpPr>
          <p:cNvPr id="17" name="Rectangle 16"/>
          <p:cNvSpPr/>
          <p:nvPr/>
        </p:nvSpPr>
        <p:spPr>
          <a:xfrm>
            <a:off x="7924800" y="1707059"/>
            <a:ext cx="1143000" cy="430887"/>
          </a:xfrm>
          <a:prstGeom prst="rect">
            <a:avLst/>
          </a:prstGeom>
        </p:spPr>
        <p:txBody>
          <a:bodyPr wrap="square">
            <a:spAutoFit/>
          </a:bodyPr>
          <a:lstStyle/>
          <a:p>
            <a:pPr algn="ctr">
              <a:spcAft>
                <a:spcPts val="0"/>
              </a:spcAft>
            </a:pPr>
            <a:r>
              <a:rPr lang="en-US" sz="2200" dirty="0" err="1" smtClean="0">
                <a:latin typeface="Times New Roman" pitchFamily="18" charset="0"/>
                <a:cs typeface="Times New Roman" pitchFamily="18" charset="0"/>
              </a:rPr>
              <a:t>Rất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cao</a:t>
            </a:r>
            <a:endParaRPr lang="vi-VN" sz="2200" dirty="0">
              <a:latin typeface="Times New Roman" pitchFamily="18" charset="0"/>
              <a:ea typeface="Times New Roman"/>
              <a:cs typeface="Times New Roman" pitchFamily="18" charset="0"/>
            </a:endParaRPr>
          </a:p>
        </p:txBody>
      </p:sp>
      <p:sp>
        <p:nvSpPr>
          <p:cNvPr id="20" name="Rectangle 19"/>
          <p:cNvSpPr/>
          <p:nvPr/>
        </p:nvSpPr>
        <p:spPr>
          <a:xfrm>
            <a:off x="152400" y="1516559"/>
            <a:ext cx="559770" cy="430887"/>
          </a:xfrm>
          <a:prstGeom prst="rect">
            <a:avLst/>
          </a:prstGeom>
        </p:spPr>
        <p:txBody>
          <a:bodyPr wrap="none">
            <a:spAutoFit/>
          </a:bodyPr>
          <a:lstStyle/>
          <a:p>
            <a:pPr algn="ctr">
              <a:spcAft>
                <a:spcPts val="0"/>
              </a:spcAft>
            </a:pPr>
            <a:r>
              <a:rPr lang="en-US" sz="2200" b="1" dirty="0">
                <a:latin typeface="Times New Roman" pitchFamily="18" charset="0"/>
                <a:cs typeface="Times New Roman" pitchFamily="18" charset="0"/>
              </a:rPr>
              <a:t>TT</a:t>
            </a:r>
            <a:endParaRPr lang="vi-VN" sz="2200" b="1" dirty="0">
              <a:latin typeface="Times New Roman" pitchFamily="18" charset="0"/>
              <a:cs typeface="Times New Roman" pitchFamily="18" charset="0"/>
            </a:endParaRPr>
          </a:p>
        </p:txBody>
      </p:sp>
      <p:sp>
        <p:nvSpPr>
          <p:cNvPr id="22" name="Rectangle 21"/>
          <p:cNvSpPr/>
          <p:nvPr/>
        </p:nvSpPr>
        <p:spPr>
          <a:xfrm>
            <a:off x="304800" y="2214698"/>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1</a:t>
            </a:r>
            <a:endParaRPr lang="vi-VN" dirty="0">
              <a:latin typeface="Times New Roman" pitchFamily="18" charset="0"/>
              <a:ea typeface="Times New Roman"/>
              <a:cs typeface="Times New Roman" pitchFamily="18" charset="0"/>
            </a:endParaRPr>
          </a:p>
        </p:txBody>
      </p:sp>
      <p:sp>
        <p:nvSpPr>
          <p:cNvPr id="42" name="Rectangle 41"/>
          <p:cNvSpPr/>
          <p:nvPr/>
        </p:nvSpPr>
        <p:spPr>
          <a:xfrm>
            <a:off x="304800" y="2655094"/>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43" name="Rectangle 42"/>
          <p:cNvSpPr/>
          <p:nvPr/>
        </p:nvSpPr>
        <p:spPr>
          <a:xfrm>
            <a:off x="304800" y="3257253"/>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a:t>
            </a:r>
            <a:endParaRPr lang="vi-VN" dirty="0">
              <a:latin typeface="Times New Roman" pitchFamily="18" charset="0"/>
              <a:ea typeface="Times New Roman"/>
              <a:cs typeface="Times New Roman" pitchFamily="18" charset="0"/>
            </a:endParaRPr>
          </a:p>
        </p:txBody>
      </p:sp>
      <p:sp>
        <p:nvSpPr>
          <p:cNvPr id="44" name="Rectangle 43"/>
          <p:cNvSpPr/>
          <p:nvPr/>
        </p:nvSpPr>
        <p:spPr>
          <a:xfrm>
            <a:off x="304800" y="3954959"/>
            <a:ext cx="338554"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4</a:t>
            </a:r>
            <a:endParaRPr lang="vi-VN" dirty="0">
              <a:latin typeface="Times New Roman" pitchFamily="18" charset="0"/>
              <a:ea typeface="Times New Roman"/>
              <a:cs typeface="Times New Roman" pitchFamily="18" charset="0"/>
            </a:endParaRPr>
          </a:p>
        </p:txBody>
      </p:sp>
      <p:sp>
        <p:nvSpPr>
          <p:cNvPr id="45" name="Rectangle 44"/>
          <p:cNvSpPr/>
          <p:nvPr/>
        </p:nvSpPr>
        <p:spPr>
          <a:xfrm>
            <a:off x="304800" y="4527924"/>
            <a:ext cx="338554"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a:t>
            </a:r>
            <a:endParaRPr lang="vi-VN" dirty="0">
              <a:latin typeface="Times New Roman" pitchFamily="18" charset="0"/>
              <a:ea typeface="Times New Roman"/>
              <a:cs typeface="Times New Roman" pitchFamily="18" charset="0"/>
            </a:endParaRPr>
          </a:p>
        </p:txBody>
      </p:sp>
      <p:sp>
        <p:nvSpPr>
          <p:cNvPr id="27" name="Rectangle 26"/>
          <p:cNvSpPr/>
          <p:nvPr/>
        </p:nvSpPr>
        <p:spPr>
          <a:xfrm>
            <a:off x="881253" y="2217003"/>
            <a:ext cx="3059375" cy="430887"/>
          </a:xfrm>
          <a:prstGeom prst="rect">
            <a:avLst/>
          </a:prstGeom>
        </p:spPr>
        <p:txBody>
          <a:bodyPr wrap="square">
            <a:spAutoFit/>
          </a:bodyPr>
          <a:lstStyle/>
          <a:p>
            <a:r>
              <a:rPr lang="vi-VN" sz="2200" dirty="0">
                <a:latin typeface="Times New Roman" pitchFamily="18" charset="0"/>
                <a:cs typeface="Times New Roman" pitchFamily="18" charset="0"/>
              </a:rPr>
              <a:t>Kiến thức</a:t>
            </a:r>
          </a:p>
        </p:txBody>
      </p:sp>
      <p:sp>
        <p:nvSpPr>
          <p:cNvPr id="29" name="Rectangle 28"/>
          <p:cNvSpPr/>
          <p:nvPr/>
        </p:nvSpPr>
        <p:spPr>
          <a:xfrm>
            <a:off x="838200" y="2659559"/>
            <a:ext cx="3102428" cy="430887"/>
          </a:xfrm>
          <a:prstGeom prst="rect">
            <a:avLst/>
          </a:prstGeom>
        </p:spPr>
        <p:txBody>
          <a:bodyPr wrap="square">
            <a:spAutoFit/>
          </a:bodyPr>
          <a:lstStyle/>
          <a:p>
            <a:pPr>
              <a:spcAft>
                <a:spcPts val="0"/>
              </a:spcAft>
            </a:pPr>
            <a:r>
              <a:rPr lang="vi-VN" sz="2200" dirty="0">
                <a:latin typeface="Times New Roman" pitchFamily="18" charset="0"/>
                <a:cs typeface="Times New Roman" pitchFamily="18" charset="0"/>
              </a:rPr>
              <a:t>Kỹ năng, tay nghề</a:t>
            </a:r>
            <a:endParaRPr lang="vi-VN" sz="2200" dirty="0">
              <a:latin typeface="Times New Roman" pitchFamily="18" charset="0"/>
              <a:ea typeface="Times New Roman"/>
              <a:cs typeface="Times New Roman" pitchFamily="18" charset="0"/>
            </a:endParaRPr>
          </a:p>
        </p:txBody>
      </p:sp>
      <p:sp>
        <p:nvSpPr>
          <p:cNvPr id="30" name="Rectangle 29"/>
          <p:cNvSpPr/>
          <p:nvPr/>
        </p:nvSpPr>
        <p:spPr>
          <a:xfrm>
            <a:off x="838200" y="3109318"/>
            <a:ext cx="3102428" cy="769441"/>
          </a:xfrm>
          <a:prstGeom prst="rect">
            <a:avLst/>
          </a:prstGeom>
        </p:spPr>
        <p:txBody>
          <a:bodyPr wrap="square">
            <a:spAutoFit/>
          </a:bodyPr>
          <a:lstStyle/>
          <a:p>
            <a:r>
              <a:rPr lang="vi-VN" sz="2200" dirty="0">
                <a:latin typeface="Times New Roman" pitchFamily="18" charset="0"/>
                <a:cs typeface="Times New Roman" pitchFamily="18" charset="0"/>
              </a:rPr>
              <a:t>Thái độ, tác phong nghề nghiệp</a:t>
            </a:r>
          </a:p>
        </p:txBody>
      </p:sp>
      <p:sp>
        <p:nvSpPr>
          <p:cNvPr id="33" name="Rectangle 32"/>
          <p:cNvSpPr/>
          <p:nvPr/>
        </p:nvSpPr>
        <p:spPr>
          <a:xfrm>
            <a:off x="838200" y="3802559"/>
            <a:ext cx="3102428" cy="769441"/>
          </a:xfrm>
          <a:prstGeom prst="rect">
            <a:avLst/>
          </a:prstGeom>
        </p:spPr>
        <p:txBody>
          <a:bodyPr wrap="square">
            <a:spAutoFit/>
          </a:bodyPr>
          <a:lstStyle/>
          <a:p>
            <a:r>
              <a:rPr lang="vi-VN" sz="2200" dirty="0">
                <a:latin typeface="Times New Roman" pitchFamily="18" charset="0"/>
                <a:cs typeface="Times New Roman" pitchFamily="18" charset="0"/>
              </a:rPr>
              <a:t>Kỹ năng làm việc theo nhóm</a:t>
            </a:r>
          </a:p>
        </p:txBody>
      </p:sp>
      <p:sp>
        <p:nvSpPr>
          <p:cNvPr id="34" name="Rectangle 33"/>
          <p:cNvSpPr/>
          <p:nvPr/>
        </p:nvSpPr>
        <p:spPr>
          <a:xfrm>
            <a:off x="838200" y="4541896"/>
            <a:ext cx="3102428" cy="430887"/>
          </a:xfrm>
          <a:prstGeom prst="rect">
            <a:avLst/>
          </a:prstGeom>
        </p:spPr>
        <p:txBody>
          <a:bodyPr wrap="square">
            <a:spAutoFit/>
          </a:bodyPr>
          <a:lstStyle/>
          <a:p>
            <a:r>
              <a:rPr lang="vi-VN" sz="2200" dirty="0">
                <a:latin typeface="Times New Roman" pitchFamily="18" charset="0"/>
                <a:cs typeface="Times New Roman" pitchFamily="18" charset="0"/>
              </a:rPr>
              <a:t>Kỹ năng giao tiếp</a:t>
            </a:r>
          </a:p>
        </p:txBody>
      </p:sp>
      <p:sp>
        <p:nvSpPr>
          <p:cNvPr id="35" name="Rectangle 34"/>
          <p:cNvSpPr/>
          <p:nvPr/>
        </p:nvSpPr>
        <p:spPr>
          <a:xfrm>
            <a:off x="6248400" y="220236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55%</a:t>
            </a:r>
            <a:endParaRPr lang="vi-VN" dirty="0">
              <a:latin typeface="Times New Roman" pitchFamily="18" charset="0"/>
              <a:ea typeface="Times New Roman"/>
              <a:cs typeface="Times New Roman" pitchFamily="18" charset="0"/>
            </a:endParaRPr>
          </a:p>
        </p:txBody>
      </p:sp>
      <p:sp>
        <p:nvSpPr>
          <p:cNvPr id="36" name="Rectangle 35"/>
          <p:cNvSpPr/>
          <p:nvPr/>
        </p:nvSpPr>
        <p:spPr>
          <a:xfrm>
            <a:off x="7239000" y="221023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32%</a:t>
            </a:r>
            <a:endParaRPr lang="vi-VN" dirty="0">
              <a:latin typeface="Times New Roman" pitchFamily="18" charset="0"/>
              <a:ea typeface="Times New Roman"/>
              <a:cs typeface="Times New Roman" pitchFamily="18" charset="0"/>
            </a:endParaRPr>
          </a:p>
        </p:txBody>
      </p:sp>
      <p:sp>
        <p:nvSpPr>
          <p:cNvPr id="37" name="Rectangle 36"/>
          <p:cNvSpPr/>
          <p:nvPr/>
        </p:nvSpPr>
        <p:spPr>
          <a:xfrm>
            <a:off x="8230344" y="2210233"/>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54" name="Rectangle 53"/>
          <p:cNvSpPr/>
          <p:nvPr/>
        </p:nvSpPr>
        <p:spPr>
          <a:xfrm>
            <a:off x="6248400" y="2659560"/>
            <a:ext cx="748923"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5</a:t>
            </a:r>
            <a:r>
              <a:rPr lang="en-US" dirty="0" smtClean="0">
                <a:latin typeface="Times New Roman" pitchFamily="18" charset="0"/>
                <a:cs typeface="Times New Roman" pitchFamily="18" charset="0"/>
              </a:rPr>
              <a:t>5%</a:t>
            </a:r>
            <a:endParaRPr lang="vi-VN" dirty="0">
              <a:latin typeface="Times New Roman" pitchFamily="18" charset="0"/>
              <a:ea typeface="Times New Roman"/>
              <a:cs typeface="Times New Roman" pitchFamily="18" charset="0"/>
            </a:endParaRPr>
          </a:p>
        </p:txBody>
      </p:sp>
      <p:sp>
        <p:nvSpPr>
          <p:cNvPr id="55" name="Rectangle 54"/>
          <p:cNvSpPr/>
          <p:nvPr/>
        </p:nvSpPr>
        <p:spPr>
          <a:xfrm>
            <a:off x="7239000" y="266743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26%</a:t>
            </a:r>
            <a:endParaRPr lang="vi-VN" dirty="0">
              <a:latin typeface="Times New Roman" pitchFamily="18" charset="0"/>
              <a:ea typeface="Times New Roman"/>
              <a:cs typeface="Times New Roman" pitchFamily="18" charset="0"/>
            </a:endParaRPr>
          </a:p>
        </p:txBody>
      </p:sp>
      <p:sp>
        <p:nvSpPr>
          <p:cNvPr id="56" name="Rectangle 55"/>
          <p:cNvSpPr/>
          <p:nvPr/>
        </p:nvSpPr>
        <p:spPr>
          <a:xfrm>
            <a:off x="8230344" y="2667433"/>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a:t>
            </a:r>
            <a:endParaRPr lang="vi-VN" dirty="0">
              <a:latin typeface="Times New Roman" pitchFamily="18" charset="0"/>
              <a:ea typeface="Times New Roman"/>
              <a:cs typeface="Times New Roman" pitchFamily="18" charset="0"/>
            </a:endParaRPr>
          </a:p>
        </p:txBody>
      </p:sp>
      <p:sp>
        <p:nvSpPr>
          <p:cNvPr id="57" name="Rectangle 56"/>
          <p:cNvSpPr/>
          <p:nvPr/>
        </p:nvSpPr>
        <p:spPr>
          <a:xfrm>
            <a:off x="6248400" y="323890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35%</a:t>
            </a:r>
            <a:endParaRPr lang="vi-VN" dirty="0">
              <a:latin typeface="Times New Roman" pitchFamily="18" charset="0"/>
              <a:ea typeface="Times New Roman"/>
              <a:cs typeface="Times New Roman" pitchFamily="18" charset="0"/>
            </a:endParaRPr>
          </a:p>
        </p:txBody>
      </p:sp>
      <p:sp>
        <p:nvSpPr>
          <p:cNvPr id="58" name="Rectangle 57"/>
          <p:cNvSpPr/>
          <p:nvPr/>
        </p:nvSpPr>
        <p:spPr>
          <a:xfrm>
            <a:off x="7239000" y="324677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45%</a:t>
            </a:r>
            <a:endParaRPr lang="vi-VN" dirty="0">
              <a:latin typeface="Times New Roman" pitchFamily="18" charset="0"/>
              <a:ea typeface="Times New Roman"/>
              <a:cs typeface="Times New Roman" pitchFamily="18" charset="0"/>
            </a:endParaRPr>
          </a:p>
        </p:txBody>
      </p:sp>
      <p:sp>
        <p:nvSpPr>
          <p:cNvPr id="59" name="Rectangle 58"/>
          <p:cNvSpPr/>
          <p:nvPr/>
        </p:nvSpPr>
        <p:spPr>
          <a:xfrm>
            <a:off x="8159106" y="3246776"/>
            <a:ext cx="737511"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11%</a:t>
            </a:r>
            <a:endParaRPr lang="vi-VN" dirty="0">
              <a:latin typeface="Times New Roman" pitchFamily="18" charset="0"/>
              <a:ea typeface="Times New Roman"/>
              <a:cs typeface="Times New Roman" pitchFamily="18" charset="0"/>
            </a:endParaRPr>
          </a:p>
        </p:txBody>
      </p:sp>
      <p:sp>
        <p:nvSpPr>
          <p:cNvPr id="60" name="Rectangle 59"/>
          <p:cNvSpPr/>
          <p:nvPr/>
        </p:nvSpPr>
        <p:spPr>
          <a:xfrm>
            <a:off x="6248400" y="395496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34%</a:t>
            </a:r>
            <a:endParaRPr lang="vi-VN" dirty="0">
              <a:latin typeface="Times New Roman" pitchFamily="18" charset="0"/>
              <a:ea typeface="Times New Roman"/>
              <a:cs typeface="Times New Roman" pitchFamily="18" charset="0"/>
            </a:endParaRPr>
          </a:p>
        </p:txBody>
      </p:sp>
      <p:sp>
        <p:nvSpPr>
          <p:cNvPr id="61" name="Rectangle 60"/>
          <p:cNvSpPr/>
          <p:nvPr/>
        </p:nvSpPr>
        <p:spPr>
          <a:xfrm>
            <a:off x="7239000" y="396283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38%</a:t>
            </a:r>
            <a:endParaRPr lang="vi-VN" dirty="0">
              <a:latin typeface="Times New Roman" pitchFamily="18" charset="0"/>
              <a:ea typeface="Times New Roman"/>
              <a:cs typeface="Times New Roman" pitchFamily="18" charset="0"/>
            </a:endParaRPr>
          </a:p>
        </p:txBody>
      </p:sp>
      <p:sp>
        <p:nvSpPr>
          <p:cNvPr id="62" name="Rectangle 61"/>
          <p:cNvSpPr/>
          <p:nvPr/>
        </p:nvSpPr>
        <p:spPr>
          <a:xfrm>
            <a:off x="8230343" y="3962833"/>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7</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sp>
        <p:nvSpPr>
          <p:cNvPr id="63" name="Rectangle 62"/>
          <p:cNvSpPr/>
          <p:nvPr/>
        </p:nvSpPr>
        <p:spPr>
          <a:xfrm>
            <a:off x="6248400" y="4534303"/>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40%</a:t>
            </a:r>
            <a:endParaRPr lang="vi-VN" dirty="0">
              <a:latin typeface="Times New Roman" pitchFamily="18" charset="0"/>
              <a:ea typeface="Times New Roman"/>
              <a:cs typeface="Times New Roman" pitchFamily="18" charset="0"/>
            </a:endParaRPr>
          </a:p>
        </p:txBody>
      </p:sp>
      <p:sp>
        <p:nvSpPr>
          <p:cNvPr id="64" name="Rectangle 63"/>
          <p:cNvSpPr/>
          <p:nvPr/>
        </p:nvSpPr>
        <p:spPr>
          <a:xfrm>
            <a:off x="7239000" y="454217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34%</a:t>
            </a:r>
            <a:endParaRPr lang="vi-VN" dirty="0">
              <a:latin typeface="Times New Roman" pitchFamily="18" charset="0"/>
              <a:ea typeface="Times New Roman"/>
              <a:cs typeface="Times New Roman" pitchFamily="18" charset="0"/>
            </a:endParaRPr>
          </a:p>
        </p:txBody>
      </p:sp>
      <p:sp>
        <p:nvSpPr>
          <p:cNvPr id="65" name="Rectangle 64"/>
          <p:cNvSpPr/>
          <p:nvPr/>
        </p:nvSpPr>
        <p:spPr>
          <a:xfrm>
            <a:off x="8230343" y="4542176"/>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5</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cxnSp>
        <p:nvCxnSpPr>
          <p:cNvPr id="66" name="Straight Connector 39"/>
          <p:cNvCxnSpPr/>
          <p:nvPr/>
        </p:nvCxnSpPr>
        <p:spPr>
          <a:xfrm>
            <a:off x="5888192" y="1835026"/>
            <a:ext cx="0" cy="5015533"/>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67" name="Rectangle 66"/>
          <p:cNvSpPr/>
          <p:nvPr/>
        </p:nvSpPr>
        <p:spPr>
          <a:xfrm>
            <a:off x="5029200" y="1707059"/>
            <a:ext cx="848106" cy="430887"/>
          </a:xfrm>
          <a:prstGeom prst="rect">
            <a:avLst/>
          </a:prstGeom>
        </p:spPr>
        <p:txBody>
          <a:bodyPr wrap="square">
            <a:spAutoFit/>
          </a:bodyPr>
          <a:lstStyle/>
          <a:p>
            <a:pPr algn="ctr">
              <a:spcAft>
                <a:spcPts val="0"/>
              </a:spcAft>
            </a:pPr>
            <a:r>
              <a:rPr lang="en-US" sz="2200" dirty="0" err="1" smtClean="0">
                <a:latin typeface="Times New Roman" pitchFamily="18" charset="0"/>
                <a:cs typeface="Times New Roman" pitchFamily="18" charset="0"/>
              </a:rPr>
              <a:t>Thấp</a:t>
            </a:r>
            <a:endParaRPr lang="vi-VN" sz="2200" dirty="0">
              <a:latin typeface="Times New Roman" pitchFamily="18" charset="0"/>
              <a:ea typeface="Times New Roman"/>
              <a:cs typeface="Times New Roman" pitchFamily="18" charset="0"/>
            </a:endParaRPr>
          </a:p>
        </p:txBody>
      </p:sp>
      <p:sp>
        <p:nvSpPr>
          <p:cNvPr id="68" name="Rectangle 67"/>
          <p:cNvSpPr/>
          <p:nvPr/>
        </p:nvSpPr>
        <p:spPr>
          <a:xfrm>
            <a:off x="3940628" y="1707059"/>
            <a:ext cx="1240972" cy="430887"/>
          </a:xfrm>
          <a:prstGeom prst="rect">
            <a:avLst/>
          </a:prstGeom>
        </p:spPr>
        <p:txBody>
          <a:bodyPr wrap="square">
            <a:spAutoFit/>
          </a:bodyPr>
          <a:lstStyle/>
          <a:p>
            <a:pPr algn="ctr">
              <a:spcAft>
                <a:spcPts val="0"/>
              </a:spcAft>
            </a:pPr>
            <a:r>
              <a:rPr lang="en-US" sz="2200" dirty="0" err="1" smtClean="0">
                <a:latin typeface="Times New Roman" pitchFamily="18" charset="0"/>
                <a:cs typeface="Times New Roman" pitchFamily="18" charset="0"/>
              </a:rPr>
              <a:t>Rất</a:t>
            </a:r>
            <a:r>
              <a:rPr lang="en-US" sz="2200" dirty="0" smtClean="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thấp</a:t>
            </a:r>
            <a:endParaRPr lang="vi-VN" sz="2200" dirty="0">
              <a:latin typeface="Times New Roman" pitchFamily="18" charset="0"/>
              <a:ea typeface="Times New Roman"/>
              <a:cs typeface="Times New Roman" pitchFamily="18" charset="0"/>
            </a:endParaRPr>
          </a:p>
        </p:txBody>
      </p:sp>
      <p:cxnSp>
        <p:nvCxnSpPr>
          <p:cNvPr id="69" name="Straight Connector 39"/>
          <p:cNvCxnSpPr/>
          <p:nvPr/>
        </p:nvCxnSpPr>
        <p:spPr>
          <a:xfrm>
            <a:off x="5029200" y="1806129"/>
            <a:ext cx="0" cy="504443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70" name="Rectangle 69"/>
          <p:cNvSpPr/>
          <p:nvPr/>
        </p:nvSpPr>
        <p:spPr>
          <a:xfrm>
            <a:off x="5128383" y="222815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10%</a:t>
            </a:r>
            <a:endParaRPr lang="vi-VN" dirty="0">
              <a:latin typeface="Times New Roman" pitchFamily="18" charset="0"/>
              <a:ea typeface="Times New Roman"/>
              <a:cs typeface="Times New Roman" pitchFamily="18" charset="0"/>
            </a:endParaRPr>
          </a:p>
        </p:txBody>
      </p:sp>
      <p:sp>
        <p:nvSpPr>
          <p:cNvPr id="71" name="Rectangle 70"/>
          <p:cNvSpPr/>
          <p:nvPr/>
        </p:nvSpPr>
        <p:spPr>
          <a:xfrm>
            <a:off x="5128383" y="268535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16%</a:t>
            </a:r>
            <a:endParaRPr lang="vi-VN" dirty="0">
              <a:latin typeface="Times New Roman" pitchFamily="18" charset="0"/>
              <a:ea typeface="Times New Roman"/>
              <a:cs typeface="Times New Roman" pitchFamily="18" charset="0"/>
            </a:endParaRPr>
          </a:p>
        </p:txBody>
      </p:sp>
      <p:sp>
        <p:nvSpPr>
          <p:cNvPr id="72" name="Rectangle 71"/>
          <p:cNvSpPr/>
          <p:nvPr/>
        </p:nvSpPr>
        <p:spPr>
          <a:xfrm>
            <a:off x="5205326" y="3264694"/>
            <a:ext cx="595036"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7%</a:t>
            </a:r>
            <a:endParaRPr lang="vi-VN" dirty="0">
              <a:latin typeface="Times New Roman" pitchFamily="18" charset="0"/>
              <a:ea typeface="Times New Roman"/>
              <a:cs typeface="Times New Roman" pitchFamily="18" charset="0"/>
            </a:endParaRPr>
          </a:p>
        </p:txBody>
      </p:sp>
      <p:sp>
        <p:nvSpPr>
          <p:cNvPr id="73" name="Rectangle 72"/>
          <p:cNvSpPr/>
          <p:nvPr/>
        </p:nvSpPr>
        <p:spPr>
          <a:xfrm>
            <a:off x="5128383" y="398075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20%</a:t>
            </a:r>
            <a:endParaRPr lang="vi-VN" dirty="0">
              <a:latin typeface="Times New Roman" pitchFamily="18" charset="0"/>
              <a:ea typeface="Times New Roman"/>
              <a:cs typeface="Times New Roman" pitchFamily="18" charset="0"/>
            </a:endParaRPr>
          </a:p>
        </p:txBody>
      </p:sp>
      <p:sp>
        <p:nvSpPr>
          <p:cNvPr id="74" name="Rectangle 73"/>
          <p:cNvSpPr/>
          <p:nvPr/>
        </p:nvSpPr>
        <p:spPr>
          <a:xfrm>
            <a:off x="5128383" y="4560094"/>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18%</a:t>
            </a:r>
            <a:endParaRPr lang="vi-VN" dirty="0">
              <a:latin typeface="Times New Roman" pitchFamily="18" charset="0"/>
              <a:ea typeface="Times New Roman"/>
              <a:cs typeface="Times New Roman" pitchFamily="18" charset="0"/>
            </a:endParaRPr>
          </a:p>
        </p:txBody>
      </p:sp>
      <p:sp>
        <p:nvSpPr>
          <p:cNvPr id="75" name="Rectangle 74"/>
          <p:cNvSpPr/>
          <p:nvPr/>
        </p:nvSpPr>
        <p:spPr>
          <a:xfrm>
            <a:off x="4236382" y="2202359"/>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6" name="Rectangle 75"/>
          <p:cNvSpPr/>
          <p:nvPr/>
        </p:nvSpPr>
        <p:spPr>
          <a:xfrm>
            <a:off x="4236382" y="2659559"/>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7" name="Rectangle 76"/>
          <p:cNvSpPr/>
          <p:nvPr/>
        </p:nvSpPr>
        <p:spPr>
          <a:xfrm>
            <a:off x="4236382" y="3238902"/>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8" name="Rectangle 77"/>
          <p:cNvSpPr/>
          <p:nvPr/>
        </p:nvSpPr>
        <p:spPr>
          <a:xfrm>
            <a:off x="4236382" y="3954959"/>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79" name="Rectangle 78"/>
          <p:cNvSpPr/>
          <p:nvPr/>
        </p:nvSpPr>
        <p:spPr>
          <a:xfrm>
            <a:off x="4236382" y="4534302"/>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cxnSp>
        <p:nvCxnSpPr>
          <p:cNvPr id="80" name="Straight Connector 42"/>
          <p:cNvCxnSpPr/>
          <p:nvPr/>
        </p:nvCxnSpPr>
        <p:spPr>
          <a:xfrm>
            <a:off x="103980" y="5638800"/>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1" name="Straight Connector 42"/>
          <p:cNvCxnSpPr/>
          <p:nvPr/>
        </p:nvCxnSpPr>
        <p:spPr>
          <a:xfrm>
            <a:off x="131762" y="6164759"/>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82" name="Straight Connector 42"/>
          <p:cNvCxnSpPr/>
          <p:nvPr/>
        </p:nvCxnSpPr>
        <p:spPr>
          <a:xfrm>
            <a:off x="131762" y="6849072"/>
            <a:ext cx="8859838"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84" name="Rectangle 83"/>
          <p:cNvSpPr/>
          <p:nvPr/>
        </p:nvSpPr>
        <p:spPr>
          <a:xfrm>
            <a:off x="304800" y="5100935"/>
            <a:ext cx="338555"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6</a:t>
            </a:r>
            <a:endParaRPr lang="vi-VN" dirty="0">
              <a:latin typeface="Times New Roman" pitchFamily="18" charset="0"/>
              <a:ea typeface="Times New Roman"/>
              <a:cs typeface="Times New Roman" pitchFamily="18" charset="0"/>
            </a:endParaRPr>
          </a:p>
        </p:txBody>
      </p:sp>
      <p:sp>
        <p:nvSpPr>
          <p:cNvPr id="85" name="Rectangle 84"/>
          <p:cNvSpPr/>
          <p:nvPr/>
        </p:nvSpPr>
        <p:spPr>
          <a:xfrm>
            <a:off x="304800" y="5703094"/>
            <a:ext cx="338555"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7</a:t>
            </a:r>
            <a:endParaRPr lang="vi-VN" dirty="0">
              <a:latin typeface="Times New Roman" pitchFamily="18" charset="0"/>
              <a:ea typeface="Times New Roman"/>
              <a:cs typeface="Times New Roman" pitchFamily="18" charset="0"/>
            </a:endParaRPr>
          </a:p>
        </p:txBody>
      </p:sp>
      <p:sp>
        <p:nvSpPr>
          <p:cNvPr id="86" name="Rectangle 85"/>
          <p:cNvSpPr/>
          <p:nvPr/>
        </p:nvSpPr>
        <p:spPr>
          <a:xfrm>
            <a:off x="304800" y="6240959"/>
            <a:ext cx="338555"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8</a:t>
            </a:r>
            <a:endParaRPr lang="vi-VN" dirty="0">
              <a:latin typeface="Times New Roman" pitchFamily="18" charset="0"/>
              <a:ea typeface="Times New Roman"/>
              <a:cs typeface="Times New Roman" pitchFamily="18" charset="0"/>
            </a:endParaRPr>
          </a:p>
        </p:txBody>
      </p:sp>
      <p:sp>
        <p:nvSpPr>
          <p:cNvPr id="87" name="Rectangle 86"/>
          <p:cNvSpPr/>
          <p:nvPr/>
        </p:nvSpPr>
        <p:spPr>
          <a:xfrm>
            <a:off x="838200" y="4945559"/>
            <a:ext cx="3102428" cy="769441"/>
          </a:xfrm>
          <a:prstGeom prst="rect">
            <a:avLst/>
          </a:prstGeom>
        </p:spPr>
        <p:txBody>
          <a:bodyPr wrap="square">
            <a:spAutoFit/>
          </a:bodyPr>
          <a:lstStyle/>
          <a:p>
            <a:r>
              <a:rPr lang="vi-VN" sz="2200" dirty="0">
                <a:latin typeface="Times New Roman" pitchFamily="18" charset="0"/>
                <a:cs typeface="Times New Roman" pitchFamily="18" charset="0"/>
              </a:rPr>
              <a:t>Năng lực thu thập và xử lý thông tin</a:t>
            </a:r>
          </a:p>
        </p:txBody>
      </p:sp>
      <p:sp>
        <p:nvSpPr>
          <p:cNvPr id="88" name="Rectangle 87"/>
          <p:cNvSpPr/>
          <p:nvPr/>
        </p:nvSpPr>
        <p:spPr>
          <a:xfrm>
            <a:off x="870857" y="5707559"/>
            <a:ext cx="3102428" cy="430887"/>
          </a:xfrm>
          <a:prstGeom prst="rect">
            <a:avLst/>
          </a:prstGeom>
        </p:spPr>
        <p:txBody>
          <a:bodyPr wrap="square">
            <a:spAutoFit/>
          </a:bodyPr>
          <a:lstStyle/>
          <a:p>
            <a:r>
              <a:rPr lang="vi-VN" sz="2200" dirty="0" smtClean="0">
                <a:latin typeface="Times New Roman" pitchFamily="18" charset="0"/>
                <a:cs typeface="Times New Roman" pitchFamily="18" charset="0"/>
              </a:rPr>
              <a:t>Năng </a:t>
            </a:r>
            <a:r>
              <a:rPr lang="vi-VN" sz="2200" dirty="0">
                <a:latin typeface="Times New Roman" pitchFamily="18" charset="0"/>
                <a:cs typeface="Times New Roman" pitchFamily="18" charset="0"/>
              </a:rPr>
              <a:t>lực ngoại ngữ</a:t>
            </a:r>
          </a:p>
        </p:txBody>
      </p:sp>
      <p:sp>
        <p:nvSpPr>
          <p:cNvPr id="89" name="Rectangle 88"/>
          <p:cNvSpPr/>
          <p:nvPr/>
        </p:nvSpPr>
        <p:spPr>
          <a:xfrm>
            <a:off x="870857" y="6088559"/>
            <a:ext cx="3102428" cy="769441"/>
          </a:xfrm>
          <a:prstGeom prst="rect">
            <a:avLst/>
          </a:prstGeom>
        </p:spPr>
        <p:txBody>
          <a:bodyPr wrap="square">
            <a:spAutoFit/>
          </a:bodyPr>
          <a:lstStyle/>
          <a:p>
            <a:r>
              <a:rPr lang="vi-VN" sz="2200" dirty="0">
                <a:latin typeface="Times New Roman" pitchFamily="18" charset="0"/>
                <a:cs typeface="Times New Roman" pitchFamily="18" charset="0"/>
              </a:rPr>
              <a:t>Khả năng thích ứng với thay đổi của công nghệ</a:t>
            </a:r>
          </a:p>
        </p:txBody>
      </p:sp>
      <p:sp>
        <p:nvSpPr>
          <p:cNvPr id="90" name="Rectangle 89"/>
          <p:cNvSpPr/>
          <p:nvPr/>
        </p:nvSpPr>
        <p:spPr>
          <a:xfrm>
            <a:off x="6248400" y="507536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39%</a:t>
            </a:r>
            <a:endParaRPr lang="vi-VN" dirty="0">
              <a:latin typeface="Times New Roman" pitchFamily="18" charset="0"/>
              <a:ea typeface="Times New Roman"/>
              <a:cs typeface="Times New Roman" pitchFamily="18" charset="0"/>
            </a:endParaRPr>
          </a:p>
        </p:txBody>
      </p:sp>
      <p:sp>
        <p:nvSpPr>
          <p:cNvPr id="91" name="Rectangle 90"/>
          <p:cNvSpPr/>
          <p:nvPr/>
        </p:nvSpPr>
        <p:spPr>
          <a:xfrm>
            <a:off x="7239000" y="5083242"/>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32%</a:t>
            </a:r>
            <a:endParaRPr lang="vi-VN" dirty="0">
              <a:latin typeface="Times New Roman" pitchFamily="18" charset="0"/>
              <a:ea typeface="Times New Roman"/>
              <a:cs typeface="Times New Roman" pitchFamily="18" charset="0"/>
            </a:endParaRPr>
          </a:p>
        </p:txBody>
      </p:sp>
      <p:sp>
        <p:nvSpPr>
          <p:cNvPr id="92" name="Rectangle 91"/>
          <p:cNvSpPr/>
          <p:nvPr/>
        </p:nvSpPr>
        <p:spPr>
          <a:xfrm>
            <a:off x="8230343" y="5083242"/>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8</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sp>
        <p:nvSpPr>
          <p:cNvPr id="93" name="Rectangle 92"/>
          <p:cNvSpPr/>
          <p:nvPr/>
        </p:nvSpPr>
        <p:spPr>
          <a:xfrm>
            <a:off x="5128383" y="510116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18%</a:t>
            </a:r>
            <a:endParaRPr lang="vi-VN" dirty="0">
              <a:latin typeface="Times New Roman" pitchFamily="18" charset="0"/>
              <a:ea typeface="Times New Roman"/>
              <a:cs typeface="Times New Roman" pitchFamily="18" charset="0"/>
            </a:endParaRPr>
          </a:p>
        </p:txBody>
      </p:sp>
      <p:sp>
        <p:nvSpPr>
          <p:cNvPr id="94" name="Rectangle 93"/>
          <p:cNvSpPr/>
          <p:nvPr/>
        </p:nvSpPr>
        <p:spPr>
          <a:xfrm>
            <a:off x="4236382" y="5075368"/>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a:t>
            </a:r>
            <a:endParaRPr lang="vi-VN" dirty="0">
              <a:latin typeface="Times New Roman" pitchFamily="18" charset="0"/>
              <a:ea typeface="Times New Roman"/>
              <a:cs typeface="Times New Roman" pitchFamily="18" charset="0"/>
            </a:endParaRPr>
          </a:p>
        </p:txBody>
      </p:sp>
      <p:sp>
        <p:nvSpPr>
          <p:cNvPr id="95" name="Rectangle 94"/>
          <p:cNvSpPr/>
          <p:nvPr/>
        </p:nvSpPr>
        <p:spPr>
          <a:xfrm>
            <a:off x="6248400" y="5676781"/>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39%</a:t>
            </a:r>
            <a:endParaRPr lang="vi-VN" dirty="0">
              <a:latin typeface="Times New Roman" pitchFamily="18" charset="0"/>
              <a:ea typeface="Times New Roman"/>
              <a:cs typeface="Times New Roman" pitchFamily="18" charset="0"/>
            </a:endParaRPr>
          </a:p>
        </p:txBody>
      </p:sp>
      <p:sp>
        <p:nvSpPr>
          <p:cNvPr id="96" name="Rectangle 95"/>
          <p:cNvSpPr/>
          <p:nvPr/>
        </p:nvSpPr>
        <p:spPr>
          <a:xfrm>
            <a:off x="7239000" y="5684654"/>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16%</a:t>
            </a:r>
            <a:endParaRPr lang="vi-VN" dirty="0">
              <a:latin typeface="Times New Roman" pitchFamily="18" charset="0"/>
              <a:ea typeface="Times New Roman"/>
              <a:cs typeface="Times New Roman" pitchFamily="18" charset="0"/>
            </a:endParaRPr>
          </a:p>
        </p:txBody>
      </p:sp>
      <p:sp>
        <p:nvSpPr>
          <p:cNvPr id="97" name="Rectangle 96"/>
          <p:cNvSpPr/>
          <p:nvPr/>
        </p:nvSpPr>
        <p:spPr>
          <a:xfrm>
            <a:off x="8230344" y="5684654"/>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2%</a:t>
            </a:r>
            <a:endParaRPr lang="vi-VN" dirty="0">
              <a:latin typeface="Times New Roman" pitchFamily="18" charset="0"/>
              <a:ea typeface="Times New Roman"/>
              <a:cs typeface="Times New Roman" pitchFamily="18" charset="0"/>
            </a:endParaRPr>
          </a:p>
        </p:txBody>
      </p:sp>
      <p:sp>
        <p:nvSpPr>
          <p:cNvPr id="98" name="Rectangle 97"/>
          <p:cNvSpPr/>
          <p:nvPr/>
        </p:nvSpPr>
        <p:spPr>
          <a:xfrm>
            <a:off x="5128383" y="5702572"/>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32%</a:t>
            </a:r>
            <a:endParaRPr lang="vi-VN" dirty="0">
              <a:latin typeface="Times New Roman" pitchFamily="18" charset="0"/>
              <a:ea typeface="Times New Roman"/>
              <a:cs typeface="Times New Roman" pitchFamily="18" charset="0"/>
            </a:endParaRPr>
          </a:p>
        </p:txBody>
      </p:sp>
      <p:sp>
        <p:nvSpPr>
          <p:cNvPr id="99" name="Rectangle 98"/>
          <p:cNvSpPr/>
          <p:nvPr/>
        </p:nvSpPr>
        <p:spPr>
          <a:xfrm>
            <a:off x="4159438" y="5676780"/>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12%</a:t>
            </a:r>
            <a:endParaRPr lang="vi-VN" dirty="0">
              <a:latin typeface="Times New Roman" pitchFamily="18" charset="0"/>
              <a:ea typeface="Times New Roman"/>
              <a:cs typeface="Times New Roman" pitchFamily="18" charset="0"/>
            </a:endParaRPr>
          </a:p>
        </p:txBody>
      </p:sp>
      <p:sp>
        <p:nvSpPr>
          <p:cNvPr id="100" name="Rectangle 99"/>
          <p:cNvSpPr/>
          <p:nvPr/>
        </p:nvSpPr>
        <p:spPr>
          <a:xfrm>
            <a:off x="6248400" y="6242446"/>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40%</a:t>
            </a:r>
            <a:endParaRPr lang="vi-VN" dirty="0">
              <a:latin typeface="Times New Roman" pitchFamily="18" charset="0"/>
              <a:ea typeface="Times New Roman"/>
              <a:cs typeface="Times New Roman" pitchFamily="18" charset="0"/>
            </a:endParaRPr>
          </a:p>
        </p:txBody>
      </p:sp>
      <p:sp>
        <p:nvSpPr>
          <p:cNvPr id="101" name="Rectangle 100"/>
          <p:cNvSpPr/>
          <p:nvPr/>
        </p:nvSpPr>
        <p:spPr>
          <a:xfrm>
            <a:off x="7239000" y="6250319"/>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34%</a:t>
            </a:r>
            <a:endParaRPr lang="vi-VN" dirty="0">
              <a:latin typeface="Times New Roman" pitchFamily="18" charset="0"/>
              <a:ea typeface="Times New Roman"/>
              <a:cs typeface="Times New Roman" pitchFamily="18" charset="0"/>
            </a:endParaRPr>
          </a:p>
        </p:txBody>
      </p:sp>
      <p:sp>
        <p:nvSpPr>
          <p:cNvPr id="102" name="Rectangle 101"/>
          <p:cNvSpPr/>
          <p:nvPr/>
        </p:nvSpPr>
        <p:spPr>
          <a:xfrm>
            <a:off x="8230343" y="6250319"/>
            <a:ext cx="595036" cy="461665"/>
          </a:xfrm>
          <a:prstGeom prst="rect">
            <a:avLst/>
          </a:prstGeom>
        </p:spPr>
        <p:txBody>
          <a:bodyPr wrap="none">
            <a:spAutoFit/>
          </a:bodyPr>
          <a:lstStyle/>
          <a:p>
            <a:pPr algn="ctr">
              <a:spcAft>
                <a:spcPts val="0"/>
              </a:spcAft>
            </a:pPr>
            <a:r>
              <a:rPr lang="en-US" dirty="0">
                <a:latin typeface="Times New Roman" pitchFamily="18" charset="0"/>
                <a:cs typeface="Times New Roman" pitchFamily="18" charset="0"/>
              </a:rPr>
              <a:t>7</a:t>
            </a:r>
            <a:r>
              <a:rPr lang="en-US" dirty="0" smtClean="0">
                <a:latin typeface="Times New Roman" pitchFamily="18" charset="0"/>
                <a:cs typeface="Times New Roman" pitchFamily="18" charset="0"/>
              </a:rPr>
              <a:t>%</a:t>
            </a:r>
            <a:endParaRPr lang="vi-VN" dirty="0">
              <a:latin typeface="Times New Roman" pitchFamily="18" charset="0"/>
              <a:ea typeface="Times New Roman"/>
              <a:cs typeface="Times New Roman" pitchFamily="18" charset="0"/>
            </a:endParaRPr>
          </a:p>
        </p:txBody>
      </p:sp>
      <p:sp>
        <p:nvSpPr>
          <p:cNvPr id="103" name="Rectangle 102"/>
          <p:cNvSpPr/>
          <p:nvPr/>
        </p:nvSpPr>
        <p:spPr>
          <a:xfrm>
            <a:off x="5128383" y="6268237"/>
            <a:ext cx="748923"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15%</a:t>
            </a:r>
            <a:endParaRPr lang="vi-VN" dirty="0">
              <a:latin typeface="Times New Roman" pitchFamily="18" charset="0"/>
              <a:ea typeface="Times New Roman"/>
              <a:cs typeface="Times New Roman" pitchFamily="18" charset="0"/>
            </a:endParaRPr>
          </a:p>
        </p:txBody>
      </p:sp>
      <p:sp>
        <p:nvSpPr>
          <p:cNvPr id="104" name="Rectangle 103"/>
          <p:cNvSpPr/>
          <p:nvPr/>
        </p:nvSpPr>
        <p:spPr>
          <a:xfrm>
            <a:off x="4236382" y="6242445"/>
            <a:ext cx="595035" cy="461665"/>
          </a:xfrm>
          <a:prstGeom prst="rect">
            <a:avLst/>
          </a:prstGeom>
        </p:spPr>
        <p:txBody>
          <a:bodyPr wrap="none">
            <a:spAutoFit/>
          </a:bodyPr>
          <a:lstStyle/>
          <a:p>
            <a:pPr algn="ctr">
              <a:spcAft>
                <a:spcPts val="0"/>
              </a:spcAft>
            </a:pPr>
            <a:r>
              <a:rPr lang="en-US" dirty="0" smtClean="0">
                <a:latin typeface="Times New Roman" pitchFamily="18" charset="0"/>
                <a:cs typeface="Times New Roman" pitchFamily="18" charset="0"/>
              </a:rPr>
              <a:t>4%</a:t>
            </a:r>
            <a:endParaRPr lang="vi-VN" dirty="0">
              <a:latin typeface="Times New Roman" pitchFamily="18" charset="0"/>
              <a:ea typeface="Times New Roman"/>
              <a:cs typeface="Times New Roman" pitchFamily="18" charset="0"/>
            </a:endParaRPr>
          </a:p>
        </p:txBody>
      </p:sp>
    </p:spTree>
    <p:extLst>
      <p:ext uri="{BB962C8B-B14F-4D97-AF65-F5344CB8AC3E}">
        <p14:creationId xmlns:p14="http://schemas.microsoft.com/office/powerpoint/2010/main" val="40496010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463689"/>
            <a:ext cx="7162800" cy="5940088"/>
          </a:xfrm>
          <a:prstGeom prst="rect">
            <a:avLst/>
          </a:prstGeom>
          <a:noFill/>
        </p:spPr>
        <p:txBody>
          <a:bodyPr wrap="square" rtlCol="0">
            <a:spAutoFit/>
          </a:bodyPr>
          <a:lstStyle/>
          <a:p>
            <a:pPr indent="363538" algn="just">
              <a:spcAft>
                <a:spcPts val="600"/>
              </a:spcAft>
            </a:pPr>
            <a:r>
              <a:rPr lang="vi-VN" dirty="0">
                <a:solidFill>
                  <a:srgbClr val="000000"/>
                </a:solidFill>
                <a:latin typeface="Times New Roman" pitchFamily="18" charset="0"/>
                <a:cs typeface="Times New Roman" pitchFamily="18" charset="0"/>
              </a:rPr>
              <a:t>Bên cạnh đó, các doanh nghiệp còn đóng góp một số ý kiến có giá trị định hướng trong đổi mới chương trình đào tạo đáp ứng yêu cầu của DN như sau:  </a:t>
            </a:r>
          </a:p>
          <a:p>
            <a:pPr indent="363538" algn="just">
              <a:spcAft>
                <a:spcPts val="600"/>
              </a:spcAft>
            </a:pPr>
            <a:r>
              <a:rPr lang="vi-VN" b="1" dirty="0">
                <a:solidFill>
                  <a:srgbClr val="000000"/>
                </a:solidFill>
                <a:latin typeface="Times New Roman" pitchFamily="18" charset="0"/>
                <a:cs typeface="Times New Roman" pitchFamily="18" charset="0"/>
              </a:rPr>
              <a:t>Về đổi mới nội dung chương trình</a:t>
            </a:r>
            <a:endParaRPr lang="vi-VN" dirty="0">
              <a:solidFill>
                <a:srgbClr val="000000"/>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Nhà trường cần tăng lượng thời gian thực hành nhiều hơn cho Sinh viên và cần chú ý đến kiến thức liên ngành. </a:t>
            </a:r>
          </a:p>
          <a:p>
            <a:pPr indent="363538" algn="just">
              <a:spcAft>
                <a:spcPts val="600"/>
              </a:spcAft>
            </a:pPr>
            <a:r>
              <a:rPr lang="vi-VN" dirty="0">
                <a:solidFill>
                  <a:srgbClr val="000000"/>
                </a:solidFill>
                <a:latin typeface="Times New Roman" pitchFamily="18" charset="0"/>
                <a:cs typeface="Times New Roman" pitchFamily="18" charset="0"/>
              </a:rPr>
              <a:t>Nhà trường cần tạo điều kiện cho các em được thực tập tại DN nhiều hơn để Sinh viên được thực hành trên các trang thiết bị thực tế nhiều hơn nữa và cần hợp tác đào tạo cùng với DN trong nhiều lĩnh vực (gia tăng đào tạo ở một số ngành: công nghệ Điện, Nhiệt, Lạnh, Điện tử, Hàn.…). </a:t>
            </a:r>
          </a:p>
          <a:p>
            <a:pPr indent="363538" algn="just">
              <a:spcAft>
                <a:spcPts val="600"/>
              </a:spcAft>
            </a:pPr>
            <a:r>
              <a:rPr lang="vi-VN" dirty="0">
                <a:solidFill>
                  <a:srgbClr val="000000"/>
                </a:solidFill>
                <a:latin typeface="Times New Roman" pitchFamily="18" charset="0"/>
                <a:cs typeface="Times New Roman" pitchFamily="18" charset="0"/>
              </a:rPr>
              <a:t>Nhà trường cần lưu ý đào tạo kỹ năng mềm cho sinh viên, như: Kỹ năng ngoại ngữ, giao tiếp, văn hóa DN.</a:t>
            </a: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34189"/>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29348"/>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90643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828800" y="463689"/>
            <a:ext cx="7162800" cy="2908489"/>
          </a:xfrm>
          <a:prstGeom prst="rect">
            <a:avLst/>
          </a:prstGeom>
          <a:noFill/>
        </p:spPr>
        <p:txBody>
          <a:bodyPr wrap="square" rtlCol="0">
            <a:spAutoFit/>
          </a:bodyPr>
          <a:lstStyle/>
          <a:p>
            <a:pPr indent="363538" algn="just">
              <a:spcAft>
                <a:spcPts val="600"/>
              </a:spcAft>
            </a:pPr>
            <a:r>
              <a:rPr lang="vi-VN" b="1" dirty="0">
                <a:solidFill>
                  <a:srgbClr val="000000"/>
                </a:solidFill>
                <a:latin typeface="Times New Roman" pitchFamily="18" charset="0"/>
                <a:cs typeface="Times New Roman" pitchFamily="18" charset="0"/>
              </a:rPr>
              <a:t>Về cơ sở vật chất</a:t>
            </a:r>
            <a:endParaRPr lang="vi-VN" dirty="0">
              <a:solidFill>
                <a:srgbClr val="000000"/>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Nhà trường cần đổi mới các trang thiết bị giảng dạy, thực hành, thí nghiệm.</a:t>
            </a:r>
          </a:p>
          <a:p>
            <a:pPr indent="363538" algn="just">
              <a:spcAft>
                <a:spcPts val="600"/>
              </a:spcAft>
            </a:pPr>
            <a:r>
              <a:rPr lang="vi-VN" b="1" dirty="0">
                <a:solidFill>
                  <a:srgbClr val="000000"/>
                </a:solidFill>
                <a:latin typeface="Times New Roman" pitchFamily="18" charset="0"/>
                <a:cs typeface="Times New Roman" pitchFamily="18" charset="0"/>
              </a:rPr>
              <a:t>Về đổi mới phương pháp đào tạo </a:t>
            </a:r>
            <a:endParaRPr lang="vi-VN" dirty="0">
              <a:solidFill>
                <a:srgbClr val="000000"/>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Nhà trường cần đổi mới phương pháp đào tạo sao cho các em tự sáng kiến, tự nghiên cứu, và tự lập trong học tập và rèn luyện.</a:t>
            </a: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73338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066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3. XÂY DỰNG NỘI DUNG HỢP TÁC ĐÀO TẠO VỚI DOANH NGHIỆP</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501676"/>
            <a:ext cx="7136110" cy="2800767"/>
          </a:xfrm>
          <a:prstGeom prst="rect">
            <a:avLst/>
          </a:prstGeom>
          <a:noFill/>
        </p:spPr>
        <p:txBody>
          <a:bodyPr wrap="square" rtlCol="0">
            <a:spAutoFit/>
          </a:bodyPr>
          <a:lstStyle/>
          <a:p>
            <a:pPr algn="just"/>
            <a:r>
              <a:rPr lang="vi-VN" sz="2800" b="1" i="1" dirty="0">
                <a:solidFill>
                  <a:schemeClr val="accent2">
                    <a:lumMod val="50000"/>
                  </a:schemeClr>
                </a:solidFill>
                <a:latin typeface="Times New Roman" pitchFamily="18" charset="0"/>
                <a:cs typeface="Times New Roman" pitchFamily="18" charset="0"/>
              </a:rPr>
              <a:t>3.1. Hợp tác trong tuyển </a:t>
            </a:r>
            <a:r>
              <a:rPr lang="vi-VN" sz="2800" b="1" i="1" dirty="0" smtClean="0">
                <a:solidFill>
                  <a:schemeClr val="accent2">
                    <a:lumMod val="50000"/>
                  </a:schemeClr>
                </a:solidFill>
                <a:latin typeface="Times New Roman" pitchFamily="18" charset="0"/>
                <a:cs typeface="Times New Roman" pitchFamily="18" charset="0"/>
              </a:rPr>
              <a:t>sinh</a:t>
            </a:r>
          </a:p>
          <a:p>
            <a:pPr algn="just"/>
            <a:endParaRPr lang="vi-VN" sz="2800" i="1" dirty="0">
              <a:solidFill>
                <a:schemeClr val="accent2">
                  <a:lumMod val="50000"/>
                </a:schemeClr>
              </a:solidFill>
              <a:latin typeface="Times New Roman" pitchFamily="18" charset="0"/>
              <a:cs typeface="Times New Roman" pitchFamily="18" charset="0"/>
            </a:endParaRPr>
          </a:p>
          <a:p>
            <a:pPr algn="just"/>
            <a:r>
              <a:rPr lang="vi-VN" dirty="0">
                <a:solidFill>
                  <a:srgbClr val="000000"/>
                </a:solidFill>
                <a:latin typeface="Times New Roman" pitchFamily="18" charset="0"/>
                <a:cs typeface="Times New Roman" pitchFamily="18" charset="0"/>
              </a:rPr>
              <a:t>- Nhà trường đào tạo theo đơn đặt hàng từ DN, sau đó chủ động thực hiện kế hoạch tuyển sinh có sự tham gia từ phía DN như cùng với Nhà trường tới các trường THPT, THCS tư vấn hướng nghiệp cho học sinh.</a:t>
            </a:r>
          </a:p>
          <a:p>
            <a:pPr algn="just"/>
            <a:endParaRPr lang="vi-VN" dirty="0">
              <a:solidFill>
                <a:srgbClr val="000000"/>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53295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500" fill="hold"/>
                                        <p:tgtEl>
                                          <p:spTgt spid="116"/>
                                        </p:tgtEl>
                                        <p:attrNameLst>
                                          <p:attrName>ppt_w</p:attrName>
                                        </p:attrNameLst>
                                      </p:cBhvr>
                                      <p:tavLst>
                                        <p:tav tm="0">
                                          <p:val>
                                            <p:fltVal val="0"/>
                                          </p:val>
                                        </p:tav>
                                        <p:tav tm="100000">
                                          <p:val>
                                            <p:strVal val="#ppt_w"/>
                                          </p:val>
                                        </p:tav>
                                      </p:tavLst>
                                    </p:anim>
                                    <p:anim calcmode="lin" valueType="num">
                                      <p:cBhvr>
                                        <p:cTn id="8" dur="500" fill="hold"/>
                                        <p:tgtEl>
                                          <p:spTgt spid="116"/>
                                        </p:tgtEl>
                                        <p:attrNameLst>
                                          <p:attrName>ppt_h</p:attrName>
                                        </p:attrNameLst>
                                      </p:cBhvr>
                                      <p:tavLst>
                                        <p:tav tm="0">
                                          <p:val>
                                            <p:fltVal val="0"/>
                                          </p:val>
                                        </p:tav>
                                        <p:tav tm="100000">
                                          <p:val>
                                            <p:strVal val="#ppt_h"/>
                                          </p:val>
                                        </p:tav>
                                      </p:tavLst>
                                    </p:anim>
                                    <p:animEffect transition="in" filter="fade">
                                      <p:cBhvr>
                                        <p:cTn id="9"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1143000"/>
            <a:ext cx="7136110" cy="4601260"/>
          </a:xfrm>
          <a:prstGeom prst="rect">
            <a:avLst/>
          </a:prstGeom>
          <a:noFill/>
        </p:spPr>
        <p:txBody>
          <a:bodyPr wrap="square" rtlCol="0">
            <a:spAutoFit/>
          </a:bodyPr>
          <a:lstStyle/>
          <a:p>
            <a:pPr algn="just">
              <a:spcAft>
                <a:spcPts val="600"/>
              </a:spcAft>
            </a:pPr>
            <a:r>
              <a:rPr lang="vi-VN" dirty="0" smtClean="0">
                <a:solidFill>
                  <a:srgbClr val="000000"/>
                </a:solidFill>
                <a:latin typeface="Times New Roman" pitchFamily="18" charset="0"/>
                <a:cs typeface="Times New Roman" pitchFamily="18" charset="0"/>
              </a:rPr>
              <a:t>- </a:t>
            </a:r>
            <a:r>
              <a:rPr lang="vi-VN" dirty="0">
                <a:solidFill>
                  <a:srgbClr val="000000"/>
                </a:solidFill>
                <a:latin typeface="Times New Roman" pitchFamily="18" charset="0"/>
                <a:cs typeface="Times New Roman" pitchFamily="18" charset="0"/>
              </a:rPr>
              <a:t>Nhà trường đào tạo học viên do DN gửi đến. Ở hình thức này, DN chủ động tuyển sinh với số lượng, cơ cấu nhất định theo yêu cầu phía DN. Nhà trường giữ vai trò đào tạo, cấp bằng tốt nghiệp và đảm bảo số học viên này thích ứng ngay với vị trí làm việc tại DN.</a:t>
            </a:r>
          </a:p>
          <a:p>
            <a:pPr algn="just">
              <a:spcAft>
                <a:spcPts val="600"/>
              </a:spcAft>
            </a:pPr>
            <a:r>
              <a:rPr lang="vi-VN" dirty="0">
                <a:solidFill>
                  <a:srgbClr val="000000"/>
                </a:solidFill>
                <a:latin typeface="Times New Roman" pitchFamily="18" charset="0"/>
                <a:cs typeface="Times New Roman" pitchFamily="18" charset="0"/>
              </a:rPr>
              <a:t>- Nhà trường hợp tác với DN cùng thực hiện chiến dịch tuyển sinh, tạo nguồn nhân lực tiềm năng, sẵn sàng bù đắp vị trí khuyết, thiếu trong chiến lược phát triển của DN. Hình thức này đòi hỏi đội ngũ cán bộ chuyên trách của Nhà trường và DN cùng hợp tác hoạch định kế hoạch, xác định ngành, nghề, số lượng cần tuyển và phương thức tuyển sinh.</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622283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828800" y="609600"/>
            <a:ext cx="7136110" cy="5632311"/>
          </a:xfrm>
          <a:prstGeom prst="rect">
            <a:avLst/>
          </a:prstGeom>
          <a:noFill/>
        </p:spPr>
        <p:txBody>
          <a:bodyPr wrap="square" rtlCol="0">
            <a:spAutoFit/>
          </a:bodyPr>
          <a:lstStyle/>
          <a:p>
            <a:pPr marL="6350" lvl="1" algn="just"/>
            <a:r>
              <a:rPr lang="vi-VN" b="1" i="1" dirty="0" smtClean="0">
                <a:solidFill>
                  <a:schemeClr val="accent2">
                    <a:lumMod val="50000"/>
                  </a:schemeClr>
                </a:solidFill>
                <a:latin typeface="Times New Roman" pitchFamily="18" charset="0"/>
                <a:cs typeface="Times New Roman" pitchFamily="18" charset="0"/>
              </a:rPr>
              <a:t>3.2. Hợp </a:t>
            </a:r>
            <a:r>
              <a:rPr lang="vi-VN" b="1" i="1" dirty="0">
                <a:solidFill>
                  <a:schemeClr val="accent2">
                    <a:lumMod val="50000"/>
                  </a:schemeClr>
                </a:solidFill>
                <a:latin typeface="Times New Roman" pitchFamily="18" charset="0"/>
                <a:cs typeface="Times New Roman" pitchFamily="18" charset="0"/>
              </a:rPr>
              <a:t>tác xây dựng mục tiêu, nội dung chương trình đào tạo theo hướng đáp ứng yêu cầu doanh </a:t>
            </a:r>
            <a:r>
              <a:rPr lang="vi-VN" b="1" i="1" dirty="0" smtClean="0">
                <a:solidFill>
                  <a:schemeClr val="accent2">
                    <a:lumMod val="50000"/>
                  </a:schemeClr>
                </a:solidFill>
                <a:latin typeface="Times New Roman" pitchFamily="18" charset="0"/>
                <a:cs typeface="Times New Roman" pitchFamily="18" charset="0"/>
              </a:rPr>
              <a:t>nghiệp</a:t>
            </a:r>
          </a:p>
          <a:p>
            <a:pPr marL="6350" lvl="1" algn="just"/>
            <a:endParaRPr lang="vi-VN" dirty="0">
              <a:solidFill>
                <a:schemeClr val="accent2">
                  <a:lumMod val="50000"/>
                </a:schemeClr>
              </a:solidFill>
              <a:latin typeface="Times New Roman" pitchFamily="18" charset="0"/>
              <a:cs typeface="Times New Roman" pitchFamily="18" charset="0"/>
            </a:endParaRPr>
          </a:p>
          <a:p>
            <a:pPr indent="363538" algn="just"/>
            <a:r>
              <a:rPr lang="vi-VN" dirty="0" smtClean="0">
                <a:solidFill>
                  <a:srgbClr val="000000"/>
                </a:solidFill>
                <a:latin typeface="Times New Roman" pitchFamily="18" charset="0"/>
                <a:cs typeface="Times New Roman" pitchFamily="18" charset="0"/>
              </a:rPr>
              <a:t>DN </a:t>
            </a:r>
            <a:r>
              <a:rPr lang="vi-VN" dirty="0">
                <a:solidFill>
                  <a:srgbClr val="000000"/>
                </a:solidFill>
                <a:latin typeface="Times New Roman" pitchFamily="18" charset="0"/>
                <a:cs typeface="Times New Roman" pitchFamily="18" charset="0"/>
              </a:rPr>
              <a:t>cần cung cấp thông tin về những yêu cầu đối với nhân lực trình độ cao đẳng, trung cấp, nghề. Nhà trường tiến hành xây dựng mục tiêu đào tạo đối với từng ngành, nghề dựa trên cơ sở phân tích yêu cầu phát triển kinh tế - xã hội, yêu cầu của DN, chuẩn năng lực của vị trí công tác và khả năng của nhà trường. Căn cứ vào khung chương trình, vào chuẩn đầu ra của nghề đào tạo, Nhà trường và DN xác định nội dung cụ thể cần được đào tạo theo từng ngành, nghề, môn học, thống nhất phát triển nội dung chương trình theo hướng tiếp cận phát triển năng lực người học.</a:t>
            </a:r>
          </a:p>
        </p:txBody>
      </p:sp>
      <p:pic>
        <p:nvPicPr>
          <p:cNvPr id="3"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329164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6524863"/>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3.3. Hợp </a:t>
            </a:r>
            <a:r>
              <a:rPr lang="vi-VN" b="1" i="1" dirty="0">
                <a:solidFill>
                  <a:schemeClr val="bg2">
                    <a:lumMod val="75000"/>
                  </a:schemeClr>
                </a:solidFill>
                <a:latin typeface="Times New Roman" pitchFamily="18" charset="0"/>
                <a:cs typeface="Times New Roman" pitchFamily="18" charset="0"/>
              </a:rPr>
              <a:t>tác trong đảm bảo nguồn nhân </a:t>
            </a:r>
            <a:r>
              <a:rPr lang="vi-VN" b="1" i="1" dirty="0" smtClean="0">
                <a:solidFill>
                  <a:schemeClr val="bg2">
                    <a:lumMod val="75000"/>
                  </a:schemeClr>
                </a:solidFill>
                <a:latin typeface="Times New Roman" pitchFamily="18" charset="0"/>
                <a:cs typeface="Times New Roman" pitchFamily="18" charset="0"/>
              </a:rPr>
              <a:t>lực</a:t>
            </a:r>
            <a:endParaRPr lang="vi-VN" dirty="0">
              <a:solidFill>
                <a:schemeClr val="bg2">
                  <a:lumMod val="75000"/>
                </a:schemeClr>
              </a:solidFill>
              <a:latin typeface="Times New Roman" pitchFamily="18" charset="0"/>
              <a:cs typeface="Times New Roman" pitchFamily="18" charset="0"/>
            </a:endParaRPr>
          </a:p>
          <a:p>
            <a:pPr indent="363538" algn="just"/>
            <a:r>
              <a:rPr lang="vi-VN" dirty="0">
                <a:solidFill>
                  <a:srgbClr val="000000"/>
                </a:solidFill>
                <a:latin typeface="Times New Roman" pitchFamily="18" charset="0"/>
                <a:cs typeface="Times New Roman" pitchFamily="18" charset="0"/>
              </a:rPr>
              <a:t>Nguồn nhân lực trong hợp tác đào tạo giữa Nhà trường với DN gồm: giảng viên, cán bộ kỹ thuật, cán bộ quản lý của Nhà trường và DN. Đây là đội ngũ trực tiếp tham gia, quyết định mức độ thành công của hợp tác đào tạo. Do vậy, đối với nhà trường, cần xây dựng đội ngũ GV đủ về số lượng, đạt chuẩn về chất lượng và đồng bộ về cơ cấu. Đối với DN, đội ngũ cán bộ kỹ thuật tham gia hoạt động giảng dạy phải đảm bảo trình độ chuyên môn, tay nghề; phẩm chất đạo đức; có trách nhiệm với công việc được giao... Căn cứ vào tính chất, điều kiện thời gian, vị trí công tác, có thể yêu cầu: GV của Nhà trường tham gia giảng dạy lý thuyết chuyên môn với vai trò GV lý thuyết, hướng dẫn thực hành cơ bản; cán bộ kỹ thuật  tay nghề cao của DN tham gia giảng dạy thực hành nghề, hướng dẫn thực tập với vai trò giảng viên thực hành.</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07774685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6294031"/>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3.4. Hợp </a:t>
            </a:r>
            <a:r>
              <a:rPr lang="vi-VN" b="1" i="1" dirty="0">
                <a:solidFill>
                  <a:schemeClr val="bg2">
                    <a:lumMod val="75000"/>
                  </a:schemeClr>
                </a:solidFill>
                <a:latin typeface="Times New Roman" pitchFamily="18" charset="0"/>
                <a:cs typeface="Times New Roman" pitchFamily="18" charset="0"/>
              </a:rPr>
              <a:t>tác đảm bảo đảm tài chính, các điều kiện cơ sở vật chất</a:t>
            </a:r>
            <a:endParaRPr lang="vi-VN" dirty="0">
              <a:solidFill>
                <a:schemeClr val="bg2">
                  <a:lumMod val="75000"/>
                </a:schemeClr>
              </a:solidFill>
              <a:latin typeface="Times New Roman" pitchFamily="18" charset="0"/>
              <a:cs typeface="Times New Roman" pitchFamily="18" charset="0"/>
            </a:endParaRPr>
          </a:p>
          <a:p>
            <a:pPr indent="363538" algn="just"/>
            <a:r>
              <a:rPr lang="vi-VN" sz="2300" dirty="0">
                <a:solidFill>
                  <a:srgbClr val="000000"/>
                </a:solidFill>
                <a:latin typeface="Times New Roman" pitchFamily="18" charset="0"/>
                <a:cs typeface="Times New Roman" pitchFamily="18" charset="0"/>
              </a:rPr>
              <a:t>Trên thế giới, nhiều quốc gia đã ban hành </a:t>
            </a:r>
            <a:r>
              <a:rPr lang="vi-VN" sz="2300" i="1" dirty="0">
                <a:solidFill>
                  <a:srgbClr val="000000"/>
                </a:solidFill>
                <a:latin typeface="Times New Roman" pitchFamily="18" charset="0"/>
                <a:cs typeface="Times New Roman" pitchFamily="18" charset="0"/>
              </a:rPr>
              <a:t>"thuế dạy nghề</a:t>
            </a:r>
            <a:r>
              <a:rPr lang="vi-VN" sz="2300" dirty="0">
                <a:solidFill>
                  <a:srgbClr val="000000"/>
                </a:solidFill>
                <a:latin typeface="Times New Roman" pitchFamily="18" charset="0"/>
                <a:cs typeface="Times New Roman" pitchFamily="18" charset="0"/>
              </a:rPr>
              <a:t>" như: Pháp với mức đóng góp là 0,5% quỹ lương, các nước như Singapore, Hàn Quốc, Thái Lan với mức đóng góp 1% quỹ lương đối với những DN không tham gia hoạt động hợp tác đào tạo. Ngoài ra, DN có trách nhiệm đầu tư, đóng góp một phần tài chính, phí hỗ trợ đào tạo nguồn nhân lực được coi như nguồn kinh phí bắt buộc DN phải đóng góp khi sử dụng lao động đã qua đào tạo.</a:t>
            </a:r>
          </a:p>
          <a:p>
            <a:pPr indent="363538" algn="just"/>
            <a:r>
              <a:rPr lang="vi-VN" sz="2300" dirty="0">
                <a:solidFill>
                  <a:srgbClr val="000000"/>
                </a:solidFill>
                <a:latin typeface="Times New Roman" pitchFamily="18" charset="0"/>
                <a:cs typeface="Times New Roman" pitchFamily="18" charset="0"/>
              </a:rPr>
              <a:t>DN có thể hỗ trợ Nhà trường thiết bị đào tạo, khắc phục tình trạng thiếu thiết bị đào tạo, hay lạc hậu, lỗi thời và không theo kịp sự phát triển của khoa học công nghệ. Tuy nhiên, để DN sẵn sàng hỗ trợ máy móc, thiết bị sản xuất làm công cụ thực tập cho SV, rất cần có cách thức mời gọi đóng góp về cơ sở vật chất, thiết bị nhà xưởng phục vụ cho hợp tác đào tạo và chính sách quan tâm hợp lý cho DN</a:t>
            </a: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8107564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5786199"/>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3.5. Hợp </a:t>
            </a:r>
            <a:r>
              <a:rPr lang="vi-VN" b="1" i="1" dirty="0">
                <a:solidFill>
                  <a:schemeClr val="bg2">
                    <a:lumMod val="75000"/>
                  </a:schemeClr>
                </a:solidFill>
                <a:latin typeface="Times New Roman" pitchFamily="18" charset="0"/>
                <a:cs typeface="Times New Roman" pitchFamily="18" charset="0"/>
              </a:rPr>
              <a:t>tác đổi mới trong phương pháp dạy và học thực hành, thực tập</a:t>
            </a:r>
            <a:endParaRPr lang="vi-VN" dirty="0">
              <a:solidFill>
                <a:schemeClr val="bg2">
                  <a:lumMod val="75000"/>
                </a:schemeClr>
              </a:solidFill>
              <a:latin typeface="Times New Roman" pitchFamily="18" charset="0"/>
              <a:cs typeface="Times New Roman" pitchFamily="18" charset="0"/>
            </a:endParaRPr>
          </a:p>
          <a:p>
            <a:pPr indent="363538" algn="just">
              <a:spcAft>
                <a:spcPts val="1200"/>
              </a:spcAft>
            </a:pPr>
            <a:r>
              <a:rPr lang="vi-VN" dirty="0">
                <a:solidFill>
                  <a:srgbClr val="000000"/>
                </a:solidFill>
                <a:latin typeface="Times New Roman" pitchFamily="18" charset="0"/>
                <a:cs typeface="Times New Roman" pitchFamily="18" charset="0"/>
              </a:rPr>
              <a:t>Đổi mới phương pháp dạy và học nhằm tăng cường phát triển năng lực người học thông qua thực hành, thực tập sản xuất. Nhà trường kết hợp chặt chẽ với chuyên gia tay nghề cao của các DN cùng tiến hành đổi mới hoạt động dạy. Phương pháp học cần nhấn mạnh quá trình hình thành năng lực tự học, tự nghiên cứu cho người học, biến quá trình đào tạo thành quá trình tự đào tạo. Thật vậy, hợp tác đào tạo giữa Nhà trường với DN cho phép người học tiếp cận sự đa dạng trong phương pháp dạy lý thuyết tại nhà trường và thực hành tại DN, tiếp cận những trải nghiệm công việc thực tế ở DN, phân tích, lựa chọn cách học hiệu quả và từ đó phát triển được năng lực người học trong thực tiễn và từ thực tiễn.</a:t>
            </a:r>
            <a:endParaRPr lang="vi-VN" sz="4000" dirty="0">
              <a:solidFill>
                <a:srgbClr val="000000"/>
              </a:solidFill>
              <a:latin typeface="Times New Roman" pitchFamily="18" charset="0"/>
              <a:cs typeface="Times New Roman" pitchFamily="18" charset="0"/>
            </a:endParaRP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3029832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5124480"/>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3.6. Hợp </a:t>
            </a:r>
            <a:r>
              <a:rPr lang="vi-VN" b="1" i="1" dirty="0">
                <a:solidFill>
                  <a:schemeClr val="bg2">
                    <a:lumMod val="75000"/>
                  </a:schemeClr>
                </a:solidFill>
                <a:latin typeface="Times New Roman" pitchFamily="18" charset="0"/>
                <a:cs typeface="Times New Roman" pitchFamily="18" charset="0"/>
              </a:rPr>
              <a:t>tác đổi mới phương pháp kiểm tra, đánh </a:t>
            </a:r>
            <a:r>
              <a:rPr lang="vi-VN" b="1" i="1" dirty="0" smtClean="0">
                <a:solidFill>
                  <a:schemeClr val="bg2">
                    <a:lumMod val="75000"/>
                  </a:schemeClr>
                </a:solidFill>
                <a:latin typeface="Times New Roman" pitchFamily="18" charset="0"/>
                <a:cs typeface="Times New Roman" pitchFamily="18" charset="0"/>
              </a:rPr>
              <a:t>giá theo </a:t>
            </a:r>
            <a:r>
              <a:rPr lang="vi-VN" b="1" i="1" dirty="0">
                <a:solidFill>
                  <a:schemeClr val="bg2">
                    <a:lumMod val="75000"/>
                  </a:schemeClr>
                </a:solidFill>
                <a:latin typeface="Times New Roman" pitchFamily="18" charset="0"/>
                <a:cs typeface="Times New Roman" pitchFamily="18" charset="0"/>
              </a:rPr>
              <a:t>yêu cầu DN </a:t>
            </a:r>
            <a:endParaRPr lang="vi-VN" dirty="0">
              <a:solidFill>
                <a:schemeClr val="bg2">
                  <a:lumMod val="75000"/>
                </a:schemeClr>
              </a:solidFill>
              <a:latin typeface="Times New Roman" pitchFamily="18" charset="0"/>
              <a:cs typeface="Times New Roman" pitchFamily="18" charset="0"/>
            </a:endParaRPr>
          </a:p>
          <a:p>
            <a:pPr indent="363538" algn="just">
              <a:spcAft>
                <a:spcPts val="600"/>
              </a:spcAft>
            </a:pPr>
            <a:r>
              <a:rPr lang="vi-VN" dirty="0">
                <a:solidFill>
                  <a:srgbClr val="000000"/>
                </a:solidFill>
                <a:latin typeface="Times New Roman" pitchFamily="18" charset="0"/>
                <a:cs typeface="Times New Roman" pitchFamily="18" charset="0"/>
              </a:rPr>
              <a:t>Kiểm tra, đánh giá không chỉ nhằm thẩm định chất lượng đào tạo mà còn là sự kiểm nghiệm mức độ phù hợp của quá trình đào tạo. Do đó cần đổi mới nội dung kiểm tra, bổ sung tiêu chí đánh giá trên cơ sở yêu cầu công việc thực tế tại DN.</a:t>
            </a:r>
          </a:p>
          <a:p>
            <a:pPr indent="363538" algn="just">
              <a:spcAft>
                <a:spcPts val="600"/>
              </a:spcAft>
            </a:pPr>
            <a:r>
              <a:rPr lang="vi-VN" dirty="0">
                <a:solidFill>
                  <a:srgbClr val="000000"/>
                </a:solidFill>
                <a:latin typeface="Times New Roman" pitchFamily="18" charset="0"/>
                <a:cs typeface="Times New Roman" pitchFamily="18" charset="0"/>
              </a:rPr>
              <a:t>Nhà trường và DN cần xây dựng phương thức hợp tác trong việc kiểm tra, đánh giá và công nhận tốt nghiệp cho Sinh viên. Chú trọng đánh giá kỹ năng thực hành, tay nghề trong môi trường sản xuất thực tế như có thể tổ chức thi thực hành tại xưởng sản xuất của chính DN, với sự tham gia đánh giá của cán bộ kỹ thuật phía DN.</a:t>
            </a:r>
            <a:endParaRPr lang="vi-VN" sz="6000" dirty="0">
              <a:solidFill>
                <a:srgbClr val="000000"/>
              </a:solidFill>
              <a:latin typeface="Times New Roman" pitchFamily="18" charset="0"/>
              <a:cs typeface="Times New Roman" pitchFamily="18" charset="0"/>
            </a:endParaRPr>
          </a:p>
        </p:txBody>
      </p:sp>
      <p:pic>
        <p:nvPicPr>
          <p:cNvPr id="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0544846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65" name="TextBox 64"/>
          <p:cNvSpPr txBox="1"/>
          <p:nvPr/>
        </p:nvSpPr>
        <p:spPr>
          <a:xfrm>
            <a:off x="1828800" y="381000"/>
            <a:ext cx="7136110" cy="3200876"/>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3.7. Hợp </a:t>
            </a:r>
            <a:r>
              <a:rPr lang="vi-VN" b="1" i="1" dirty="0">
                <a:solidFill>
                  <a:schemeClr val="bg2">
                    <a:lumMod val="75000"/>
                  </a:schemeClr>
                </a:solidFill>
                <a:latin typeface="Times New Roman" pitchFamily="18" charset="0"/>
                <a:cs typeface="Times New Roman" pitchFamily="18" charset="0"/>
              </a:rPr>
              <a:t>tác đảm bảo chất lượng đào tạo và việc làm cho Sinh viên sau tốt nghiệp</a:t>
            </a:r>
            <a:endParaRPr lang="vi-VN" dirty="0">
              <a:solidFill>
                <a:schemeClr val="bg2">
                  <a:lumMod val="75000"/>
                </a:schemeClr>
              </a:solidFill>
              <a:latin typeface="Times New Roman" pitchFamily="18" charset="0"/>
              <a:cs typeface="Times New Roman" pitchFamily="18" charset="0"/>
            </a:endParaRPr>
          </a:p>
          <a:p>
            <a:pPr indent="363538" algn="just">
              <a:spcAft>
                <a:spcPts val="1200"/>
              </a:spcAft>
            </a:pPr>
            <a:r>
              <a:rPr lang="vi-VN" dirty="0">
                <a:solidFill>
                  <a:srgbClr val="000000"/>
                </a:solidFill>
                <a:latin typeface="Times New Roman" pitchFamily="18" charset="0"/>
                <a:cs typeface="Times New Roman" pitchFamily="18" charset="0"/>
              </a:rPr>
              <a:t>Nhà trường cần tăng cường củng cố hệ thống thông tin về việc làm và hỗ trợ giải quyết việc làm. Bộ phận tư vấn nghề và tư vấn việc làm của Trường phải phối hợp chặt chẽ với DN, tranh thủ, tìm sự hỗ trợ với các cơ quan, tổ chức có chức năng giải quyết việc làm cho người lao động để giới thiệu việc làm cho Sinh viên.</a:t>
            </a:r>
            <a:endParaRPr lang="vi-VN" sz="8800" dirty="0">
              <a:solidFill>
                <a:srgbClr val="000000"/>
              </a:solidFill>
              <a:latin typeface="Times New Roman" pitchFamily="18" charset="0"/>
              <a:cs typeface="Times New Roman" pitchFamily="18" charset="0"/>
            </a:endParaRPr>
          </a:p>
        </p:txBody>
      </p:sp>
      <p:pic>
        <p:nvPicPr>
          <p:cNvPr id="64"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1607630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152400"/>
            <a:ext cx="7136622" cy="1828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eaLnBrk="1" hangingPunct="1">
              <a:defRPr/>
            </a:pP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4. ĐỊNH HƯỚNG PHÁT TRIỂN HỢP TÁC TOÀN DIỆN GIỮA TRƯỜNG CAO ĐẲNG KỸ THUẬT LÝ TỰ TRỌNG </a:t>
            </a: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TP. HCM </a:t>
            </a:r>
            <a:r>
              <a:rPr lang="vi-VN" sz="2800" b="1" i="1" dirty="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VỚI DOANH NGHIỆP TRONG ĐÀO TẠO</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2287012"/>
            <a:ext cx="7136110" cy="3354765"/>
          </a:xfrm>
          <a:prstGeom prst="rect">
            <a:avLst/>
          </a:prstGeom>
          <a:noFill/>
        </p:spPr>
        <p:txBody>
          <a:bodyPr wrap="square" rtlCol="0">
            <a:spAutoFit/>
          </a:bodyPr>
          <a:lstStyle/>
          <a:p>
            <a:pPr marL="6350" lvl="1" algn="just">
              <a:spcAft>
                <a:spcPts val="1200"/>
              </a:spcAft>
            </a:pPr>
            <a:r>
              <a:rPr lang="vi-VN" b="1" i="1" dirty="0" smtClean="0">
                <a:solidFill>
                  <a:schemeClr val="bg2">
                    <a:lumMod val="75000"/>
                  </a:schemeClr>
                </a:solidFill>
                <a:latin typeface="Times New Roman" pitchFamily="18" charset="0"/>
                <a:cs typeface="Times New Roman" pitchFamily="18" charset="0"/>
              </a:rPr>
              <a:t>4.1. Xây </a:t>
            </a:r>
            <a:r>
              <a:rPr lang="vi-VN" b="1" i="1" dirty="0">
                <a:solidFill>
                  <a:schemeClr val="bg2">
                    <a:lumMod val="75000"/>
                  </a:schemeClr>
                </a:solidFill>
                <a:latin typeface="Times New Roman" pitchFamily="18" charset="0"/>
                <a:cs typeface="Times New Roman" pitchFamily="18" charset="0"/>
              </a:rPr>
              <a:t>dựng mối quan hệ với doanh nghiệp trong hợp tác đào tạo </a:t>
            </a:r>
            <a:endParaRPr lang="vi-VN" dirty="0" smtClean="0">
              <a:solidFill>
                <a:schemeClr val="bg2">
                  <a:lumMod val="75000"/>
                </a:schemeClr>
              </a:solidFill>
              <a:latin typeface="Times New Roman" pitchFamily="18" charset="0"/>
              <a:cs typeface="Times New Roman" pitchFamily="18" charset="0"/>
            </a:endParaRPr>
          </a:p>
          <a:p>
            <a:pPr marL="342900" indent="-342900" algn="just">
              <a:spcAft>
                <a:spcPts val="600"/>
              </a:spcAft>
              <a:buFont typeface="Wingdings" pitchFamily="2" charset="2"/>
              <a:buChar char="v"/>
            </a:pPr>
            <a:r>
              <a:rPr lang="vi-VN" dirty="0">
                <a:solidFill>
                  <a:srgbClr val="000000"/>
                </a:solidFill>
                <a:latin typeface="Times New Roman" pitchFamily="18" charset="0"/>
                <a:cs typeface="Times New Roman" pitchFamily="18" charset="0"/>
              </a:rPr>
              <a:t>Phía Nhà </a:t>
            </a:r>
            <a:r>
              <a:rPr lang="en-US" dirty="0">
                <a:solidFill>
                  <a:srgbClr val="000000"/>
                </a:solidFill>
                <a:latin typeface="Times New Roman" pitchFamily="18" charset="0"/>
                <a:cs typeface="Times New Roman" pitchFamily="18" charset="0"/>
              </a:rPr>
              <a:t>t</a:t>
            </a:r>
            <a:r>
              <a:rPr lang="vi-VN" dirty="0">
                <a:solidFill>
                  <a:srgbClr val="000000"/>
                </a:solidFill>
                <a:latin typeface="Times New Roman" pitchFamily="18" charset="0"/>
                <a:cs typeface="Times New Roman" pitchFamily="18" charset="0"/>
              </a:rPr>
              <a:t>rường: </a:t>
            </a:r>
          </a:p>
          <a:p>
            <a:pPr algn="just">
              <a:spcAft>
                <a:spcPts val="600"/>
              </a:spcAft>
            </a:pPr>
            <a:r>
              <a:rPr lang="vi-VN" dirty="0" smtClean="0">
                <a:solidFill>
                  <a:srgbClr val="000000"/>
                </a:solidFill>
                <a:latin typeface="Times New Roman" pitchFamily="18" charset="0"/>
                <a:cs typeface="Times New Roman" pitchFamily="18" charset="0"/>
              </a:rPr>
              <a:t>-</a:t>
            </a:r>
            <a:r>
              <a:rPr lang="vi-VN" dirty="0">
                <a:solidFill>
                  <a:srgbClr val="000000"/>
                </a:solidFill>
                <a:latin typeface="Times New Roman" pitchFamily="18" charset="0"/>
                <a:cs typeface="Times New Roman" pitchFamily="18" charset="0"/>
              </a:rPr>
              <a:t>Tích cực tìm kiếm các mối quan hệ với DN, xúc tiến thúc đẩy quan hệ liên kết thành lập và phát triển.</a:t>
            </a:r>
          </a:p>
          <a:p>
            <a:pPr algn="just"/>
            <a:r>
              <a:rPr lang="vi-VN" dirty="0">
                <a:solidFill>
                  <a:srgbClr val="000000"/>
                </a:solidFill>
                <a:latin typeface="Times New Roman" pitchFamily="18" charset="0"/>
                <a:cs typeface="Times New Roman" pitchFamily="18" charset="0"/>
              </a:rPr>
              <a:t>-Thành lập bộ phận chuyên trách thực hiện nhiệm vụ chắp nối với DN, chuẩn bị hợp đồng liên kết và các điều kiện cần thiết phục vụ hoạt động hợp tác đào tạo.</a:t>
            </a: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24796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Effect transition="in" filter="randombar(horizontal)">
                                      <p:cBhvr>
                                        <p:cTn id="7"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3647152"/>
          </a:xfrm>
          <a:prstGeom prst="rect">
            <a:avLst/>
          </a:prstGeom>
          <a:noFill/>
        </p:spPr>
        <p:txBody>
          <a:bodyPr wrap="square" rtlCol="0">
            <a:spAutoFit/>
          </a:bodyPr>
          <a:lstStyle/>
          <a:p>
            <a:pPr marL="342900" indent="-342900" algn="just">
              <a:spcAft>
                <a:spcPts val="600"/>
              </a:spcAft>
              <a:buFont typeface="Wingdings" pitchFamily="2" charset="2"/>
              <a:buChar char="v"/>
            </a:pPr>
            <a:r>
              <a:rPr lang="en-US" dirty="0" err="1">
                <a:solidFill>
                  <a:srgbClr val="000000"/>
                </a:solidFill>
                <a:latin typeface="Times New Roman" pitchFamily="18" charset="0"/>
                <a:cs typeface="Times New Roman" pitchFamily="18" charset="0"/>
              </a:rPr>
              <a:t>Phía</a:t>
            </a:r>
            <a:r>
              <a:rPr lang="en-US" dirty="0">
                <a:solidFill>
                  <a:srgbClr val="000000"/>
                </a:solidFill>
                <a:latin typeface="Times New Roman" pitchFamily="18" charset="0"/>
                <a:cs typeface="Times New Roman" pitchFamily="18" charset="0"/>
              </a:rPr>
              <a:t> </a:t>
            </a:r>
            <a:r>
              <a:rPr lang="vi-VN" dirty="0">
                <a:solidFill>
                  <a:srgbClr val="000000"/>
                </a:solidFill>
                <a:latin typeface="Times New Roman" pitchFamily="18" charset="0"/>
                <a:cs typeface="Times New Roman" pitchFamily="18" charset="0"/>
              </a:rPr>
              <a:t>D</a:t>
            </a:r>
            <a:r>
              <a:rPr lang="en-US" dirty="0" err="1">
                <a:solidFill>
                  <a:srgbClr val="000000"/>
                </a:solidFill>
                <a:latin typeface="Times New Roman" pitchFamily="18" charset="0"/>
                <a:cs typeface="Times New Roman" pitchFamily="18" charset="0"/>
              </a:rPr>
              <a:t>oanh</a:t>
            </a:r>
            <a:r>
              <a:rPr lang="en-US" dirty="0">
                <a:solidFill>
                  <a:srgbClr val="000000"/>
                </a:solidFill>
                <a:latin typeface="Times New Roman" pitchFamily="18" charset="0"/>
                <a:cs typeface="Times New Roman" pitchFamily="18" charset="0"/>
              </a:rPr>
              <a:t> </a:t>
            </a:r>
            <a:r>
              <a:rPr lang="en-US" dirty="0" err="1">
                <a:solidFill>
                  <a:srgbClr val="000000"/>
                </a:solidFill>
                <a:latin typeface="Times New Roman" pitchFamily="18" charset="0"/>
                <a:cs typeface="Times New Roman" pitchFamily="18" charset="0"/>
              </a:rPr>
              <a:t>nghiệp</a:t>
            </a:r>
            <a:r>
              <a:rPr lang="vi-VN" dirty="0">
                <a:solidFill>
                  <a:srgbClr val="000000"/>
                </a:solidFill>
                <a:latin typeface="Times New Roman" pitchFamily="18" charset="0"/>
                <a:cs typeface="Times New Roman" pitchFamily="18" charset="0"/>
              </a:rPr>
              <a:t>: </a:t>
            </a:r>
          </a:p>
          <a:p>
            <a:pPr lvl="0" algn="just">
              <a:spcAft>
                <a:spcPts val="600"/>
              </a:spcAft>
            </a:pPr>
            <a:r>
              <a:rPr lang="vi-VN" dirty="0" smtClean="0">
                <a:solidFill>
                  <a:srgbClr val="000000"/>
                </a:solidFill>
                <a:latin typeface="Times New Roman" pitchFamily="18" charset="0"/>
                <a:cs typeface="Times New Roman" pitchFamily="18" charset="0"/>
              </a:rPr>
              <a:t>- Tích </a:t>
            </a:r>
            <a:r>
              <a:rPr lang="vi-VN" dirty="0">
                <a:solidFill>
                  <a:srgbClr val="000000"/>
                </a:solidFill>
                <a:latin typeface="Times New Roman" pitchFamily="18" charset="0"/>
                <a:cs typeface="Times New Roman" pitchFamily="18" charset="0"/>
              </a:rPr>
              <a:t>cực tìm kiếm các mối quan hệ với nhà  trường, xúc tiến thúc đẩy quan hệ liên kết thành lập và phát triển.</a:t>
            </a:r>
          </a:p>
          <a:p>
            <a:pPr lvl="0" algn="just">
              <a:spcAft>
                <a:spcPts val="600"/>
              </a:spcAft>
            </a:pPr>
            <a:r>
              <a:rPr lang="vi-VN" dirty="0">
                <a:solidFill>
                  <a:srgbClr val="000000"/>
                </a:solidFill>
                <a:latin typeface="Times New Roman" pitchFamily="18" charset="0"/>
                <a:cs typeface="Times New Roman" pitchFamily="18" charset="0"/>
              </a:rPr>
              <a:t> </a:t>
            </a:r>
            <a:r>
              <a:rPr lang="vi-VN" dirty="0" smtClean="0">
                <a:solidFill>
                  <a:srgbClr val="000000"/>
                </a:solidFill>
                <a:latin typeface="Times New Roman" pitchFamily="18" charset="0"/>
                <a:cs typeface="Times New Roman" pitchFamily="18" charset="0"/>
              </a:rPr>
              <a:t>- Cử </a:t>
            </a:r>
            <a:r>
              <a:rPr lang="vi-VN" dirty="0">
                <a:solidFill>
                  <a:srgbClr val="000000"/>
                </a:solidFill>
                <a:latin typeface="Times New Roman" pitchFamily="18" charset="0"/>
                <a:cs typeface="Times New Roman" pitchFamily="18" charset="0"/>
              </a:rPr>
              <a:t>cán bộ chuyên trách thực hiện nhiệm vụ chắp nối với Nhà trường, chuẩn bị hợp đồng liên kết và các điều kiện cần thiết phục vụ hoạt động hợp tác đào tạo.</a:t>
            </a:r>
          </a:p>
          <a:p>
            <a:pPr indent="363538" algn="just">
              <a:spcAft>
                <a:spcPts val="600"/>
              </a:spcAft>
            </a:pPr>
            <a:r>
              <a:rPr lang="vi-VN" dirty="0">
                <a:solidFill>
                  <a:srgbClr val="000000"/>
                </a:solidFill>
                <a:latin typeface="Times New Roman" pitchFamily="18" charset="0"/>
                <a:cs typeface="Times New Roman" pitchFamily="18" charset="0"/>
              </a:rPr>
              <a:t>Hai bên cần thống nhất thực hiện quy trình phát triển hợp tác toàn diện như sau</a:t>
            </a:r>
            <a:r>
              <a:rPr lang="vi-VN" dirty="0" smtClean="0">
                <a:solidFill>
                  <a:srgbClr val="000000"/>
                </a:solidFill>
                <a:latin typeface="Times New Roman" pitchFamily="18" charset="0"/>
                <a:cs typeface="Times New Roman" pitchFamily="18" charset="0"/>
              </a:rPr>
              <a:t>:</a:t>
            </a:r>
            <a:endParaRPr lang="vi-VN" dirty="0">
              <a:solidFill>
                <a:srgbClr val="000000"/>
              </a:solidFill>
              <a:latin typeface="Times New Roman" pitchFamily="18" charset="0"/>
              <a:cs typeface="Times New Roman" pitchFamily="18" charset="0"/>
            </a:endParaRPr>
          </a:p>
        </p:txBody>
      </p:sp>
      <p:graphicFrame>
        <p:nvGraphicFramePr>
          <p:cNvPr id="5" name="Diagram 4"/>
          <p:cNvGraphicFramePr/>
          <p:nvPr>
            <p:extLst>
              <p:ext uri="{D42A27DB-BD31-4B8C-83A1-F6EECF244321}">
                <p14:modId xmlns:p14="http://schemas.microsoft.com/office/powerpoint/2010/main" val="3773061638"/>
              </p:ext>
            </p:extLst>
          </p:nvPr>
        </p:nvGraphicFramePr>
        <p:xfrm>
          <a:off x="2362200" y="4114800"/>
          <a:ext cx="6324600" cy="2438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Picture 2" descr="C:\Users\Administrator\Pictures\LOGO_TRUO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2880001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nip Same Side Corner Rectangle 34"/>
          <p:cNvSpPr/>
          <p:nvPr/>
        </p:nvSpPr>
        <p:spPr>
          <a:xfrm>
            <a:off x="246743" y="1599518"/>
            <a:ext cx="4154713" cy="468768"/>
          </a:xfrm>
          <a:prstGeom prst="snip2SameRect">
            <a:avLst/>
          </a:prstGeom>
          <a:solidFill>
            <a:schemeClr val="accent4">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trường</a:t>
            </a:r>
            <a:endParaRPr lang="en-US" b="1" dirty="0">
              <a:latin typeface="Times New Roman" pitchFamily="18" charset="0"/>
              <a:cs typeface="Times New Roman" pitchFamily="18" charset="0"/>
            </a:endParaRPr>
          </a:p>
        </p:txBody>
      </p:sp>
      <p:sp>
        <p:nvSpPr>
          <p:cNvPr id="141" name="Snip Same Side Corner Rectangle 35"/>
          <p:cNvSpPr/>
          <p:nvPr/>
        </p:nvSpPr>
        <p:spPr>
          <a:xfrm>
            <a:off x="4553856" y="1599518"/>
            <a:ext cx="4372430" cy="468768"/>
          </a:xfrm>
          <a:prstGeom prst="snip2SameRect">
            <a:avLst/>
          </a:prstGeom>
          <a:solidFill>
            <a:schemeClr val="accent3">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Doanh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nghiệp</a:t>
            </a:r>
            <a:endParaRPr lang="en-US" b="1" dirty="0">
              <a:latin typeface="Times New Roman" pitchFamily="18" charset="0"/>
              <a:cs typeface="Times New Roman" pitchFamily="18" charset="0"/>
            </a:endParaRPr>
          </a:p>
        </p:txBody>
      </p:sp>
      <p:cxnSp>
        <p:nvCxnSpPr>
          <p:cNvPr id="144" name="Straight Connector 39"/>
          <p:cNvCxnSpPr/>
          <p:nvPr/>
        </p:nvCxnSpPr>
        <p:spPr>
          <a:xfrm>
            <a:off x="4478338" y="1524000"/>
            <a:ext cx="0" cy="50292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76200" y="1524000"/>
            <a:ext cx="8966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228600" y="6553200"/>
            <a:ext cx="8763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8" name="TextBox 43"/>
          <p:cNvSpPr txBox="1"/>
          <p:nvPr/>
        </p:nvSpPr>
        <p:spPr>
          <a:xfrm>
            <a:off x="228600" y="2133600"/>
            <a:ext cx="4038600" cy="4047262"/>
          </a:xfrm>
          <a:prstGeom prst="rect">
            <a:avLst/>
          </a:prstGeom>
          <a:noFill/>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hoạch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DN</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Chủ</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tích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thông</a:t>
            </a:r>
            <a:r>
              <a:rPr lang="en-US" sz="2200" dirty="0">
                <a:latin typeface="Times New Roman" pitchFamily="18" charset="0"/>
                <a:cs typeface="Times New Roman" pitchFamily="18" charset="0"/>
              </a:rPr>
              <a:t> tin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nhân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tại</a:t>
            </a:r>
            <a:r>
              <a:rPr lang="en-US" sz="2200" dirty="0">
                <a:latin typeface="Times New Roman" pitchFamily="18" charset="0"/>
                <a:cs typeface="Times New Roman" pitchFamily="18" charset="0"/>
              </a:rPr>
              <a:t> DN</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smtClean="0">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ĐT;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hướng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dẫn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hoạt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theo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DN;</a:t>
            </a:r>
            <a:endParaRPr lang="en-US" sz="2200" i="1" dirty="0">
              <a:latin typeface="Times New Roman" pitchFamily="18" charset="0"/>
              <a:cs typeface="Times New Roman" pitchFamily="18" charset="0"/>
            </a:endParaRPr>
          </a:p>
        </p:txBody>
      </p:sp>
      <p:sp>
        <p:nvSpPr>
          <p:cNvPr id="5139" name="TextBox 43"/>
          <p:cNvSpPr txBox="1">
            <a:spLocks noChangeArrowheads="1"/>
          </p:cNvSpPr>
          <p:nvPr/>
        </p:nvSpPr>
        <p:spPr bwMode="auto">
          <a:xfrm>
            <a:off x="4630057" y="2133600"/>
            <a:ext cx="4361543" cy="4462760"/>
          </a:xfrm>
          <a:prstGeom prst="rect">
            <a:avLst/>
          </a:prstGeom>
          <a:noFill/>
          <a:ln w="9525">
            <a:noFill/>
            <a:miter lim="800000"/>
            <a:headEnd/>
            <a:tailEnd/>
          </a:ln>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Cung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cấp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thông</a:t>
            </a:r>
            <a:r>
              <a:rPr lang="en-US" sz="2200" dirty="0">
                <a:latin typeface="Times New Roman" pitchFamily="18" charset="0"/>
                <a:cs typeface="Times New Roman" pitchFamily="18" charset="0"/>
              </a:rPr>
              <a:t> tin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cầu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sử</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DN;</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đặt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smtClean="0">
                <a:latin typeface="Times New Roman" pitchFamily="18" charset="0"/>
                <a:cs typeface="Times New Roman" pitchFamily="18" charset="0"/>
              </a:rPr>
              <a:t>;</a:t>
            </a:r>
            <a:r>
              <a:rPr lang="vi-VN" sz="2200" dirty="0" smtClean="0">
                <a:latin typeface="Times New Roman" pitchFamily="18" charset="0"/>
                <a:cs typeface="Times New Roman" pitchFamily="18" charset="0"/>
              </a:rPr>
              <a:t> </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xây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dựng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chương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dạy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hướng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dẫn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quả</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smtClean="0">
                <a:latin typeface="Times New Roman" pitchFamily="18" charset="0"/>
                <a:cs typeface="Times New Roman" pitchFamily="18" charset="0"/>
              </a:rPr>
              <a:t>;</a:t>
            </a: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Tiếp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nhận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người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đến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a:t>
            </a:r>
            <a:endParaRPr lang="en-US" sz="2200" i="1" dirty="0">
              <a:latin typeface="Times New Roman" pitchFamily="18" charset="0"/>
              <a:cs typeface="Times New Roman" pitchFamily="18" charset="0"/>
            </a:endParaRPr>
          </a:p>
        </p:txBody>
      </p:sp>
      <p:sp>
        <p:nvSpPr>
          <p:cNvPr id="18" name="Rectangle 4"/>
          <p:cNvSpPr>
            <a:spLocks noGrp="1" noChangeArrowheads="1"/>
          </p:cNvSpPr>
          <p:nvPr>
            <p:ph type="title"/>
          </p:nvPr>
        </p:nvSpPr>
        <p:spPr>
          <a:xfrm>
            <a:off x="276225" y="395288"/>
            <a:ext cx="8291513" cy="720725"/>
          </a:xfrm>
        </p:spPr>
        <p:txBody>
          <a:bodyPr/>
          <a:lstStyle/>
          <a:p>
            <a:pPr eaLnBrk="1" hangingPunct="1">
              <a:defRPr/>
            </a:pPr>
            <a:r>
              <a:rPr lang="vi-VN" sz="2800" b="1" i="1" dirty="0">
                <a:solidFill>
                  <a:srgbClr val="FF0000"/>
                </a:solidFill>
                <a:effectLst>
                  <a:outerShdw blurRad="50800" dist="76200" dir="18900000" algn="bl" rotWithShape="0">
                    <a:prstClr val="black">
                      <a:alpha val="40000"/>
                    </a:prstClr>
                  </a:outerShdw>
                </a:effectLst>
                <a:latin typeface="Verdana" pitchFamily="34" charset="0"/>
              </a:rPr>
              <a:t>4.2. Khẳng định vai trò của Nhà trường và Doanh nghiệp trong hợp tác đào </a:t>
            </a:r>
            <a:r>
              <a:rPr lang="vi-VN" sz="2800" b="1" i="1" dirty="0" smtClean="0">
                <a:solidFill>
                  <a:srgbClr val="FF0000"/>
                </a:solidFill>
                <a:effectLst>
                  <a:outerShdw blurRad="50800" dist="76200" dir="18900000" algn="bl" rotWithShape="0">
                    <a:prstClr val="black">
                      <a:alpha val="40000"/>
                    </a:prstClr>
                  </a:outerShdw>
                </a:effectLst>
                <a:latin typeface="Verdana" pitchFamily="34" charset="0"/>
              </a:rPr>
              <a:t>tạ</a:t>
            </a:r>
            <a:r>
              <a:rPr lang="en-US" sz="2800" b="1" i="1" dirty="0" smtClean="0">
                <a:solidFill>
                  <a:srgbClr val="FF0000"/>
                </a:solidFill>
                <a:effectLst>
                  <a:outerShdw blurRad="50800" dist="76200" dir="18900000" algn="bl" rotWithShape="0">
                    <a:prstClr val="black">
                      <a:alpha val="40000"/>
                    </a:prstClr>
                  </a:outerShdw>
                </a:effectLst>
                <a:latin typeface="Verdana" pitchFamily="34" charset="0"/>
              </a:rPr>
              <a:t>o</a:t>
            </a:r>
            <a:endParaRPr lang="en-GB" sz="2800" b="1" i="1" dirty="0" smtClean="0">
              <a:solidFill>
                <a:srgbClr val="FF0000"/>
              </a:solidFill>
              <a:effectLst>
                <a:outerShdw blurRad="50800" dist="76200" dir="18900000" algn="bl" rotWithShape="0">
                  <a:prstClr val="black">
                    <a:alpha val="40000"/>
                  </a:prstClr>
                </a:outerShdw>
              </a:effectLst>
              <a:latin typeface="Verdana" pitchFamily="34" charset="0"/>
            </a:endParaRPr>
          </a:p>
        </p:txBody>
      </p:sp>
    </p:spTree>
    <p:extLst>
      <p:ext uri="{BB962C8B-B14F-4D97-AF65-F5344CB8AC3E}">
        <p14:creationId xmlns:p14="http://schemas.microsoft.com/office/powerpoint/2010/main" val="316940647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nip Same Side Corner Rectangle 34"/>
          <p:cNvSpPr/>
          <p:nvPr/>
        </p:nvSpPr>
        <p:spPr>
          <a:xfrm>
            <a:off x="246743" y="1599518"/>
            <a:ext cx="4154713" cy="468768"/>
          </a:xfrm>
          <a:prstGeom prst="snip2SameRect">
            <a:avLst/>
          </a:prstGeom>
          <a:solidFill>
            <a:schemeClr val="accent4">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Nhà</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trường</a:t>
            </a:r>
            <a:endParaRPr lang="en-US" b="1" dirty="0">
              <a:latin typeface="Times New Roman" pitchFamily="18" charset="0"/>
              <a:cs typeface="Times New Roman" pitchFamily="18" charset="0"/>
            </a:endParaRPr>
          </a:p>
        </p:txBody>
      </p:sp>
      <p:sp>
        <p:nvSpPr>
          <p:cNvPr id="141" name="Snip Same Side Corner Rectangle 35"/>
          <p:cNvSpPr/>
          <p:nvPr/>
        </p:nvSpPr>
        <p:spPr>
          <a:xfrm>
            <a:off x="4553856" y="1599518"/>
            <a:ext cx="4372430" cy="468768"/>
          </a:xfrm>
          <a:prstGeom prst="snip2SameRect">
            <a:avLst/>
          </a:prstGeom>
          <a:solidFill>
            <a:schemeClr val="accent3">
              <a:lumMod val="50000"/>
            </a:schemeClr>
          </a:solidFill>
          <a:ln>
            <a:noFill/>
          </a:ln>
          <a:scene3d>
            <a:camera prst="orthographicFront"/>
            <a:lightRig rig="threePt" dir="t"/>
          </a:scene3d>
          <a:sp3d>
            <a:bevelT w="266700" h="190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b="1" dirty="0" err="1">
                <a:latin typeface="Times New Roman" pitchFamily="18" charset="0"/>
                <a:cs typeface="Times New Roman" pitchFamily="18" charset="0"/>
              </a:rPr>
              <a:t>Về</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phía</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Doanh</a:t>
            </a:r>
            <a:r>
              <a:rPr lang="en-US" b="1" dirty="0">
                <a:latin typeface="Times New Roman" pitchFamily="18" charset="0"/>
                <a:cs typeface="Times New Roman" pitchFamily="18" charset="0"/>
              </a:rPr>
              <a:t> </a:t>
            </a:r>
            <a:r>
              <a:rPr lang="en-US" b="1" dirty="0" err="1">
                <a:latin typeface="Times New Roman" pitchFamily="18" charset="0"/>
                <a:cs typeface="Times New Roman" pitchFamily="18" charset="0"/>
              </a:rPr>
              <a:t>nghiệp</a:t>
            </a:r>
            <a:endParaRPr lang="en-US" b="1" dirty="0">
              <a:latin typeface="Times New Roman" pitchFamily="18" charset="0"/>
              <a:cs typeface="Times New Roman" pitchFamily="18" charset="0"/>
            </a:endParaRPr>
          </a:p>
        </p:txBody>
      </p:sp>
      <p:cxnSp>
        <p:nvCxnSpPr>
          <p:cNvPr id="144" name="Straight Connector 39"/>
          <p:cNvCxnSpPr/>
          <p:nvPr/>
        </p:nvCxnSpPr>
        <p:spPr>
          <a:xfrm>
            <a:off x="4478338" y="1524000"/>
            <a:ext cx="0" cy="502920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6" name="Straight Connector 41"/>
          <p:cNvCxnSpPr/>
          <p:nvPr/>
        </p:nvCxnSpPr>
        <p:spPr>
          <a:xfrm>
            <a:off x="76200" y="1524000"/>
            <a:ext cx="8966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47" name="Straight Connector 42"/>
          <p:cNvCxnSpPr/>
          <p:nvPr/>
        </p:nvCxnSpPr>
        <p:spPr>
          <a:xfrm>
            <a:off x="228600" y="6553200"/>
            <a:ext cx="87630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48" name="TextBox 43"/>
          <p:cNvSpPr txBox="1"/>
          <p:nvPr/>
        </p:nvSpPr>
        <p:spPr>
          <a:xfrm>
            <a:off x="228600" y="2133600"/>
            <a:ext cx="4038600" cy="4308872"/>
          </a:xfrm>
          <a:prstGeom prst="rect">
            <a:avLst/>
          </a:prstGeom>
          <a:noFill/>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Kết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nghị</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hội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thảo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 </a:t>
            </a:r>
            <a:r>
              <a:rPr lang="en-US" sz="2200" dirty="0" err="1">
                <a:latin typeface="Times New Roman" pitchFamily="18" charset="0"/>
                <a:cs typeface="Times New Roman" pitchFamily="18" charset="0"/>
              </a:rPr>
              <a:t>Tổ</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đưa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viên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hành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tập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tại</a:t>
            </a:r>
            <a:r>
              <a:rPr lang="en-US" sz="2200" dirty="0">
                <a:latin typeface="Times New Roman" pitchFamily="18" charset="0"/>
                <a:cs typeface="Times New Roman" pitchFamily="18" charset="0"/>
              </a:rPr>
              <a:t> DN;</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Huy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quản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nguồn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nhằm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tốt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mục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tiêu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tác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chất</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lượng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gắn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việc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Phối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thực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vấn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hướng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sau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a:t>
            </a:r>
            <a:endParaRPr lang="en-US" sz="2200" i="1" dirty="0">
              <a:latin typeface="Times New Roman" pitchFamily="18" charset="0"/>
              <a:cs typeface="Times New Roman" pitchFamily="18" charset="0"/>
            </a:endParaRPr>
          </a:p>
        </p:txBody>
      </p:sp>
      <p:sp>
        <p:nvSpPr>
          <p:cNvPr id="5139" name="TextBox 43"/>
          <p:cNvSpPr txBox="1">
            <a:spLocks noChangeArrowheads="1"/>
          </p:cNvSpPr>
          <p:nvPr/>
        </p:nvSpPr>
        <p:spPr bwMode="auto">
          <a:xfrm>
            <a:off x="4630057" y="2133600"/>
            <a:ext cx="4361543" cy="4462760"/>
          </a:xfrm>
          <a:prstGeom prst="rect">
            <a:avLst/>
          </a:prstGeom>
          <a:noFill/>
          <a:ln w="9525">
            <a:noFill/>
            <a:miter lim="800000"/>
            <a:headEnd/>
            <a:tailEnd/>
          </a:ln>
        </p:spPr>
        <p:txBody>
          <a:bodyPr wrap="square">
            <a:spAutoFit/>
          </a:bodyPr>
          <a:lstStyle/>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Phối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hợp</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với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Nha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trường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tham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bồi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dưỡng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lại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người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DN;</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endParaRPr lang="en-US" sz="2200" dirty="0" smtClean="0">
              <a:latin typeface="Times New Roman" pitchFamily="18" charset="0"/>
              <a:cs typeface="Times New Roman" pitchFamily="18" charset="0"/>
            </a:endParaRPr>
          </a:p>
          <a:p>
            <a:pPr algn="just">
              <a:spcAft>
                <a:spcPts val="600"/>
              </a:spcAft>
            </a:pP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điều</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kiện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người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của</a:t>
            </a:r>
            <a:r>
              <a:rPr lang="en-US" sz="2200" dirty="0">
                <a:latin typeface="Times New Roman" pitchFamily="18" charset="0"/>
                <a:cs typeface="Times New Roman" pitchFamily="18" charset="0"/>
              </a:rPr>
              <a:t> DN </a:t>
            </a:r>
            <a:r>
              <a:rPr lang="en-US" sz="2200" dirty="0" err="1">
                <a:latin typeface="Times New Roman" pitchFamily="18" charset="0"/>
                <a:cs typeface="Times New Roman" pitchFamily="18" charset="0"/>
              </a:rPr>
              <a:t>vừa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làm</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vừa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để</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nâng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trình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nghiệp</a:t>
            </a:r>
            <a:r>
              <a:rPr lang="en-US" sz="2200" dirty="0">
                <a:latin typeface="Times New Roman" pitchFamily="18" charset="0"/>
                <a:cs typeface="Times New Roman" pitchFamily="18" charset="0"/>
              </a:rPr>
              <a:t>;</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endParaRPr lang="vi-VN" sz="2200" dirty="0">
              <a:latin typeface="Times New Roman" pitchFamily="18" charset="0"/>
              <a:cs typeface="Times New Roman" pitchFamily="18" charset="0"/>
            </a:endParaRPr>
          </a:p>
          <a:p>
            <a:pPr algn="just">
              <a:spcAft>
                <a:spcPts val="600"/>
              </a:spcAft>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Sử</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dụng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lao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động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đã</a:t>
            </a:r>
            <a:r>
              <a:rPr lang="en-US" sz="2200" dirty="0">
                <a:latin typeface="Times New Roman" pitchFamily="18" charset="0"/>
                <a:cs typeface="Times New Roman" pitchFamily="18" charset="0"/>
              </a:rPr>
              <a:t> qua </a:t>
            </a:r>
            <a:r>
              <a:rPr lang="en-US" sz="2200" dirty="0" err="1">
                <a:latin typeface="Times New Roman" pitchFamily="18" charset="0"/>
                <a:cs typeface="Times New Roman" pitchFamily="18" charset="0"/>
              </a:rPr>
              <a:t>đào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tạo</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hoặc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chứng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kỹ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năng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quốc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gia</a:t>
            </a:r>
            <a:r>
              <a:rPr lang="en-US" sz="2200" dirty="0">
                <a:latin typeface="Times New Roman" pitchFamily="18" charset="0"/>
                <a:cs typeface="Times New Roman" pitchFamily="18" charset="0"/>
              </a:rPr>
              <a:t>.</a:t>
            </a:r>
            <a:endParaRPr lang="en-US" sz="2200" i="1" dirty="0">
              <a:latin typeface="Times New Roman" pitchFamily="18" charset="0"/>
              <a:cs typeface="Times New Roman" pitchFamily="18" charset="0"/>
            </a:endParaRPr>
          </a:p>
        </p:txBody>
      </p:sp>
      <p:sp>
        <p:nvSpPr>
          <p:cNvPr id="18" name="Rectangle 4"/>
          <p:cNvSpPr>
            <a:spLocks noGrp="1" noChangeArrowheads="1"/>
          </p:cNvSpPr>
          <p:nvPr>
            <p:ph type="title"/>
          </p:nvPr>
        </p:nvSpPr>
        <p:spPr>
          <a:xfrm>
            <a:off x="276225" y="395288"/>
            <a:ext cx="8291513" cy="720725"/>
          </a:xfrm>
        </p:spPr>
        <p:txBody>
          <a:bodyPr/>
          <a:lstStyle/>
          <a:p>
            <a:pPr eaLnBrk="1" hangingPunct="1">
              <a:defRPr/>
            </a:pPr>
            <a:r>
              <a:rPr lang="vi-VN" sz="2800" b="1" i="1" dirty="0">
                <a:solidFill>
                  <a:srgbClr val="FF0000"/>
                </a:solidFill>
                <a:effectLst>
                  <a:outerShdw blurRad="50800" dist="76200" dir="18900000" algn="bl" rotWithShape="0">
                    <a:prstClr val="black">
                      <a:alpha val="40000"/>
                    </a:prstClr>
                  </a:outerShdw>
                </a:effectLst>
                <a:latin typeface="Verdana" pitchFamily="34" charset="0"/>
              </a:rPr>
              <a:t>4.2. Khẳng định vai trò của Nhà trường và Doanh nghiệp trong hợp tác đào </a:t>
            </a:r>
            <a:r>
              <a:rPr lang="vi-VN" sz="2800" b="1" i="1" dirty="0" smtClean="0">
                <a:solidFill>
                  <a:srgbClr val="FF0000"/>
                </a:solidFill>
                <a:effectLst>
                  <a:outerShdw blurRad="50800" dist="76200" dir="18900000" algn="bl" rotWithShape="0">
                    <a:prstClr val="black">
                      <a:alpha val="40000"/>
                    </a:prstClr>
                  </a:outerShdw>
                </a:effectLst>
                <a:latin typeface="Verdana" pitchFamily="34" charset="0"/>
              </a:rPr>
              <a:t>tạ</a:t>
            </a:r>
            <a:r>
              <a:rPr lang="en-US" sz="2800" b="1" i="1" dirty="0" smtClean="0">
                <a:solidFill>
                  <a:srgbClr val="FF0000"/>
                </a:solidFill>
                <a:effectLst>
                  <a:outerShdw blurRad="50800" dist="76200" dir="18900000" algn="bl" rotWithShape="0">
                    <a:prstClr val="black">
                      <a:alpha val="40000"/>
                    </a:prstClr>
                  </a:outerShdw>
                </a:effectLst>
                <a:latin typeface="Verdana" pitchFamily="34" charset="0"/>
              </a:rPr>
              <a:t>o</a:t>
            </a:r>
            <a:endParaRPr lang="en-GB" sz="2800" b="1" i="1" dirty="0" smtClean="0">
              <a:solidFill>
                <a:srgbClr val="FF0000"/>
              </a:solidFill>
              <a:effectLst>
                <a:outerShdw blurRad="50800" dist="76200" dir="18900000" algn="bl" rotWithShape="0">
                  <a:prstClr val="black">
                    <a:alpha val="40000"/>
                  </a:prstClr>
                </a:outerShdw>
              </a:effectLst>
              <a:latin typeface="Verdana" pitchFamily="34" charset="0"/>
            </a:endParaRPr>
          </a:p>
        </p:txBody>
      </p:sp>
    </p:spTree>
    <p:extLst>
      <p:ext uri="{BB962C8B-B14F-4D97-AF65-F5344CB8AC3E}">
        <p14:creationId xmlns:p14="http://schemas.microsoft.com/office/powerpoint/2010/main" val="395790547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1828800" y="228600"/>
            <a:ext cx="7136110" cy="830997"/>
          </a:xfrm>
          <a:prstGeom prst="rect">
            <a:avLst/>
          </a:prstGeom>
          <a:noFill/>
        </p:spPr>
        <p:txBody>
          <a:bodyPr wrap="square" rtlCol="0">
            <a:spAutoFit/>
          </a:bodyPr>
          <a:lstStyle/>
          <a:p>
            <a:pPr marL="6350" lvl="1" algn="just">
              <a:spcAft>
                <a:spcPts val="1200"/>
              </a:spcAft>
            </a:pPr>
            <a:r>
              <a:rPr lang="vi-VN" b="1" i="1" dirty="0">
                <a:solidFill>
                  <a:schemeClr val="bg2">
                    <a:lumMod val="75000"/>
                  </a:schemeClr>
                </a:solidFill>
                <a:latin typeface="Times New Roman" pitchFamily="18" charset="0"/>
                <a:cs typeface="Times New Roman" pitchFamily="18" charset="0"/>
              </a:rPr>
              <a:t>4.3. Phát triển sự hợp tác toàn diện và đổi mới quản lý quá trình đào tạo</a:t>
            </a:r>
            <a:endParaRPr lang="vi-VN" sz="6000" dirty="0">
              <a:solidFill>
                <a:srgbClr val="000000"/>
              </a:solidFill>
              <a:latin typeface="Times New Roman" pitchFamily="18" charset="0"/>
              <a:cs typeface="Times New Roman" pitchFamily="18" charset="0"/>
            </a:endParaRPr>
          </a:p>
        </p:txBody>
      </p:sp>
      <p:sp>
        <p:nvSpPr>
          <p:cNvPr id="2" name="TextBox 1"/>
          <p:cNvSpPr txBox="1"/>
          <p:nvPr/>
        </p:nvSpPr>
        <p:spPr>
          <a:xfrm>
            <a:off x="1930400" y="1219200"/>
            <a:ext cx="7034510" cy="830997"/>
          </a:xfrm>
          <a:prstGeom prst="rect">
            <a:avLst/>
          </a:prstGeom>
          <a:noFill/>
        </p:spPr>
        <p:txBody>
          <a:bodyPr wrap="square" rtlCol="0">
            <a:spAutoFit/>
          </a:bodyPr>
          <a:lstStyle/>
          <a:p>
            <a:pPr algn="just"/>
            <a:r>
              <a:rPr lang="vi-VN" i="1" dirty="0">
                <a:solidFill>
                  <a:srgbClr val="000000"/>
                </a:solidFill>
                <a:latin typeface="Times New Roman" pitchFamily="18" charset="0"/>
                <a:cs typeface="Times New Roman" pitchFamily="18" charset="0"/>
              </a:rPr>
              <a:t>Nhà trường và DN cần thống nhất thực hiện hợp tác đào tạo trên nguyên tắc bình đẳng, đôi bên cùng có lợi.</a:t>
            </a:r>
            <a:endParaRPr lang="vi-VN" dirty="0">
              <a:solidFill>
                <a:srgbClr val="000000"/>
              </a:solidFill>
              <a:latin typeface="Times New Roman" pitchFamily="18" charset="0"/>
              <a:cs typeface="Times New Roman" pitchFamily="18" charset="0"/>
            </a:endParaRPr>
          </a:p>
        </p:txBody>
      </p:sp>
      <p:graphicFrame>
        <p:nvGraphicFramePr>
          <p:cNvPr id="4" name="Diagram 3"/>
          <p:cNvGraphicFramePr/>
          <p:nvPr>
            <p:extLst>
              <p:ext uri="{D42A27DB-BD31-4B8C-83A1-F6EECF244321}">
                <p14:modId xmlns:p14="http://schemas.microsoft.com/office/powerpoint/2010/main" val="4087092081"/>
              </p:ext>
            </p:extLst>
          </p:nvPr>
        </p:nvGraphicFramePr>
        <p:xfrm>
          <a:off x="1828800" y="2050197"/>
          <a:ext cx="7315200" cy="48078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Picture 2" descr="C:\Users\Administrator\Pictures\LOGO_TRUO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9144605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62810426"/>
              </p:ext>
            </p:extLst>
          </p:nvPr>
        </p:nvGraphicFramePr>
        <p:xfrm>
          <a:off x="1752600" y="304800"/>
          <a:ext cx="7315200" cy="6477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Picture 2" descr="C:\Users\Administrator\Pictures\LOGO_TRUONG.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172571202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1828800" y="4689475"/>
            <a:ext cx="7324725" cy="2162175"/>
            <a:chOff x="0" y="0"/>
            <a:chExt cx="3829" cy="1431"/>
          </a:xfrm>
        </p:grpSpPr>
        <p:grpSp>
          <p:nvGrpSpPr>
            <p:cNvPr id="6169" name="Group 3"/>
            <p:cNvGrpSpPr>
              <a:grpSpLocks/>
            </p:cNvGrpSpPr>
            <p:nvPr/>
          </p:nvGrpSpPr>
          <p:grpSpPr bwMode="auto">
            <a:xfrm>
              <a:off x="1914" y="0"/>
              <a:ext cx="1915" cy="1431"/>
              <a:chOff x="0" y="0"/>
              <a:chExt cx="2622" cy="1882"/>
            </a:xfrm>
          </p:grpSpPr>
          <p:sp>
            <p:nvSpPr>
              <p:cNvPr id="6208" name="Line 4"/>
              <p:cNvSpPr>
                <a:spLocks noChangeShapeType="1"/>
              </p:cNvSpPr>
              <p:nvPr/>
            </p:nvSpPr>
            <p:spPr bwMode="auto">
              <a:xfrm>
                <a:off x="0" y="0"/>
                <a:ext cx="2622" cy="1432"/>
              </a:xfrm>
              <a:prstGeom prst="line">
                <a:avLst/>
              </a:prstGeom>
              <a:noFill/>
              <a:ln w="3175">
                <a:solidFill>
                  <a:srgbClr val="DDDDDD"/>
                </a:solidFill>
                <a:round/>
                <a:headEnd/>
                <a:tailEnd/>
              </a:ln>
              <a:effectLst/>
            </p:spPr>
            <p:txBody>
              <a:bodyPr wrap="none" anchor="ctr"/>
              <a:lstStyle/>
              <a:p>
                <a:endParaRPr lang="en-US"/>
              </a:p>
            </p:txBody>
          </p:sp>
          <p:sp>
            <p:nvSpPr>
              <p:cNvPr id="6209" name="Line 5"/>
              <p:cNvSpPr>
                <a:spLocks noChangeShapeType="1"/>
              </p:cNvSpPr>
              <p:nvPr/>
            </p:nvSpPr>
            <p:spPr bwMode="auto">
              <a:xfrm>
                <a:off x="0" y="0"/>
                <a:ext cx="2622" cy="1687"/>
              </a:xfrm>
              <a:prstGeom prst="line">
                <a:avLst/>
              </a:prstGeom>
              <a:noFill/>
              <a:ln w="3175">
                <a:solidFill>
                  <a:srgbClr val="DDDDDD"/>
                </a:solidFill>
                <a:round/>
                <a:headEnd/>
                <a:tailEnd/>
              </a:ln>
              <a:effectLst/>
            </p:spPr>
            <p:txBody>
              <a:bodyPr wrap="none" anchor="ctr"/>
              <a:lstStyle/>
              <a:p>
                <a:endParaRPr lang="en-US"/>
              </a:p>
            </p:txBody>
          </p:sp>
          <p:sp>
            <p:nvSpPr>
              <p:cNvPr id="6210" name="Line 6"/>
              <p:cNvSpPr>
                <a:spLocks noChangeShapeType="1"/>
              </p:cNvSpPr>
              <p:nvPr/>
            </p:nvSpPr>
            <p:spPr bwMode="auto">
              <a:xfrm>
                <a:off x="0" y="0"/>
                <a:ext cx="2487" cy="1882"/>
              </a:xfrm>
              <a:prstGeom prst="line">
                <a:avLst/>
              </a:prstGeom>
              <a:noFill/>
              <a:ln w="3175">
                <a:solidFill>
                  <a:srgbClr val="DDDDDD"/>
                </a:solidFill>
                <a:round/>
                <a:headEnd/>
                <a:tailEnd/>
              </a:ln>
              <a:effectLst/>
            </p:spPr>
            <p:txBody>
              <a:bodyPr wrap="none" anchor="ctr"/>
              <a:lstStyle/>
              <a:p>
                <a:endParaRPr lang="en-US"/>
              </a:p>
            </p:txBody>
          </p:sp>
          <p:sp>
            <p:nvSpPr>
              <p:cNvPr id="6211" name="Line 7"/>
              <p:cNvSpPr>
                <a:spLocks noChangeShapeType="1"/>
              </p:cNvSpPr>
              <p:nvPr/>
            </p:nvSpPr>
            <p:spPr bwMode="auto">
              <a:xfrm>
                <a:off x="0" y="0"/>
                <a:ext cx="2083" cy="1882"/>
              </a:xfrm>
              <a:prstGeom prst="line">
                <a:avLst/>
              </a:prstGeom>
              <a:noFill/>
              <a:ln w="3175">
                <a:solidFill>
                  <a:srgbClr val="DDDDDD"/>
                </a:solidFill>
                <a:round/>
                <a:headEnd/>
                <a:tailEnd/>
              </a:ln>
              <a:effectLst/>
            </p:spPr>
            <p:txBody>
              <a:bodyPr wrap="none" anchor="ctr"/>
              <a:lstStyle/>
              <a:p>
                <a:endParaRPr lang="en-US"/>
              </a:p>
            </p:txBody>
          </p:sp>
          <p:sp>
            <p:nvSpPr>
              <p:cNvPr id="6212" name="Line 8"/>
              <p:cNvSpPr>
                <a:spLocks noChangeShapeType="1"/>
              </p:cNvSpPr>
              <p:nvPr/>
            </p:nvSpPr>
            <p:spPr bwMode="auto">
              <a:xfrm>
                <a:off x="0" y="0"/>
                <a:ext cx="1704" cy="1882"/>
              </a:xfrm>
              <a:prstGeom prst="line">
                <a:avLst/>
              </a:prstGeom>
              <a:noFill/>
              <a:ln w="3175">
                <a:solidFill>
                  <a:srgbClr val="DDDDDD"/>
                </a:solidFill>
                <a:round/>
                <a:headEnd/>
                <a:tailEnd/>
              </a:ln>
              <a:effectLst/>
            </p:spPr>
            <p:txBody>
              <a:bodyPr wrap="none" anchor="ctr"/>
              <a:lstStyle/>
              <a:p>
                <a:endParaRPr lang="en-US"/>
              </a:p>
            </p:txBody>
          </p:sp>
          <p:sp>
            <p:nvSpPr>
              <p:cNvPr id="6213" name="Line 9"/>
              <p:cNvSpPr>
                <a:spLocks noChangeShapeType="1"/>
              </p:cNvSpPr>
              <p:nvPr/>
            </p:nvSpPr>
            <p:spPr bwMode="auto">
              <a:xfrm>
                <a:off x="0" y="0"/>
                <a:ext cx="1322" cy="1882"/>
              </a:xfrm>
              <a:prstGeom prst="line">
                <a:avLst/>
              </a:prstGeom>
              <a:noFill/>
              <a:ln w="3175">
                <a:solidFill>
                  <a:srgbClr val="DDDDDD"/>
                </a:solidFill>
                <a:round/>
                <a:headEnd/>
                <a:tailEnd/>
              </a:ln>
              <a:effectLst/>
            </p:spPr>
            <p:txBody>
              <a:bodyPr wrap="none" anchor="ctr"/>
              <a:lstStyle/>
              <a:p>
                <a:endParaRPr lang="en-US"/>
              </a:p>
            </p:txBody>
          </p:sp>
          <p:sp>
            <p:nvSpPr>
              <p:cNvPr id="6214" name="Line 10"/>
              <p:cNvSpPr>
                <a:spLocks noChangeShapeType="1"/>
              </p:cNvSpPr>
              <p:nvPr/>
            </p:nvSpPr>
            <p:spPr bwMode="auto">
              <a:xfrm>
                <a:off x="0" y="0"/>
                <a:ext cx="986" cy="1882"/>
              </a:xfrm>
              <a:prstGeom prst="line">
                <a:avLst/>
              </a:prstGeom>
              <a:noFill/>
              <a:ln w="3175">
                <a:solidFill>
                  <a:srgbClr val="DDDDDD"/>
                </a:solidFill>
                <a:round/>
                <a:headEnd/>
                <a:tailEnd/>
              </a:ln>
              <a:effectLst/>
            </p:spPr>
            <p:txBody>
              <a:bodyPr wrap="none" anchor="ctr"/>
              <a:lstStyle/>
              <a:p>
                <a:endParaRPr lang="en-US"/>
              </a:p>
            </p:txBody>
          </p:sp>
          <p:sp>
            <p:nvSpPr>
              <p:cNvPr id="6215" name="Line 11"/>
              <p:cNvSpPr>
                <a:spLocks noChangeShapeType="1"/>
              </p:cNvSpPr>
              <p:nvPr/>
            </p:nvSpPr>
            <p:spPr bwMode="auto">
              <a:xfrm>
                <a:off x="0" y="0"/>
                <a:ext cx="651" cy="1882"/>
              </a:xfrm>
              <a:prstGeom prst="line">
                <a:avLst/>
              </a:prstGeom>
              <a:noFill/>
              <a:ln w="3175">
                <a:solidFill>
                  <a:srgbClr val="DDDDDD"/>
                </a:solidFill>
                <a:round/>
                <a:headEnd/>
                <a:tailEnd/>
              </a:ln>
              <a:effectLst/>
            </p:spPr>
            <p:txBody>
              <a:bodyPr wrap="none" anchor="ctr"/>
              <a:lstStyle/>
              <a:p>
                <a:endParaRPr lang="en-US"/>
              </a:p>
            </p:txBody>
          </p:sp>
          <p:sp>
            <p:nvSpPr>
              <p:cNvPr id="6216" name="Line 12"/>
              <p:cNvSpPr>
                <a:spLocks noChangeShapeType="1"/>
              </p:cNvSpPr>
              <p:nvPr/>
            </p:nvSpPr>
            <p:spPr bwMode="auto">
              <a:xfrm>
                <a:off x="0" y="0"/>
                <a:ext cx="314" cy="1882"/>
              </a:xfrm>
              <a:prstGeom prst="line">
                <a:avLst/>
              </a:prstGeom>
              <a:noFill/>
              <a:ln w="3175">
                <a:solidFill>
                  <a:srgbClr val="DDDDDD"/>
                </a:solidFill>
                <a:round/>
                <a:headEnd/>
                <a:tailEnd/>
              </a:ln>
              <a:effectLst/>
            </p:spPr>
            <p:txBody>
              <a:bodyPr wrap="none" anchor="ctr"/>
              <a:lstStyle/>
              <a:p>
                <a:endParaRPr lang="en-US"/>
              </a:p>
            </p:txBody>
          </p:sp>
          <p:sp>
            <p:nvSpPr>
              <p:cNvPr id="6217" name="Line 13"/>
              <p:cNvSpPr>
                <a:spLocks noChangeShapeType="1"/>
              </p:cNvSpPr>
              <p:nvPr/>
            </p:nvSpPr>
            <p:spPr bwMode="auto">
              <a:xfrm>
                <a:off x="0" y="0"/>
                <a:ext cx="0" cy="1882"/>
              </a:xfrm>
              <a:prstGeom prst="line">
                <a:avLst/>
              </a:prstGeom>
              <a:noFill/>
              <a:ln w="3175">
                <a:solidFill>
                  <a:srgbClr val="DDDDDD"/>
                </a:solidFill>
                <a:round/>
                <a:headEnd/>
                <a:tailEnd/>
              </a:ln>
              <a:effectLst/>
            </p:spPr>
            <p:txBody>
              <a:bodyPr wrap="none" anchor="ctr"/>
              <a:lstStyle/>
              <a:p>
                <a:endParaRPr lang="en-US"/>
              </a:p>
            </p:txBody>
          </p:sp>
          <p:sp>
            <p:nvSpPr>
              <p:cNvPr id="6218" name="Line 14"/>
              <p:cNvSpPr>
                <a:spLocks noChangeShapeType="1"/>
              </p:cNvSpPr>
              <p:nvPr/>
            </p:nvSpPr>
            <p:spPr bwMode="auto">
              <a:xfrm>
                <a:off x="0" y="0"/>
                <a:ext cx="2622" cy="1239"/>
              </a:xfrm>
              <a:prstGeom prst="line">
                <a:avLst/>
              </a:prstGeom>
              <a:noFill/>
              <a:ln w="3175">
                <a:solidFill>
                  <a:srgbClr val="DDDDDD"/>
                </a:solidFill>
                <a:round/>
                <a:headEnd/>
                <a:tailEnd/>
              </a:ln>
              <a:effectLst/>
            </p:spPr>
            <p:txBody>
              <a:bodyPr wrap="none" anchor="ctr"/>
              <a:lstStyle/>
              <a:p>
                <a:endParaRPr lang="en-US"/>
              </a:p>
            </p:txBody>
          </p:sp>
          <p:sp>
            <p:nvSpPr>
              <p:cNvPr id="6219" name="Line 15"/>
              <p:cNvSpPr>
                <a:spLocks noChangeShapeType="1"/>
              </p:cNvSpPr>
              <p:nvPr/>
            </p:nvSpPr>
            <p:spPr bwMode="auto">
              <a:xfrm>
                <a:off x="0" y="0"/>
                <a:ext cx="2622" cy="1067"/>
              </a:xfrm>
              <a:prstGeom prst="line">
                <a:avLst/>
              </a:prstGeom>
              <a:noFill/>
              <a:ln w="3175">
                <a:solidFill>
                  <a:srgbClr val="DDDDDD"/>
                </a:solidFill>
                <a:round/>
                <a:headEnd/>
                <a:tailEnd/>
              </a:ln>
              <a:effectLst/>
            </p:spPr>
            <p:txBody>
              <a:bodyPr wrap="none" anchor="ctr"/>
              <a:lstStyle/>
              <a:p>
                <a:endParaRPr lang="en-US"/>
              </a:p>
            </p:txBody>
          </p:sp>
          <p:sp>
            <p:nvSpPr>
              <p:cNvPr id="6220" name="Line 16"/>
              <p:cNvSpPr>
                <a:spLocks noChangeShapeType="1"/>
              </p:cNvSpPr>
              <p:nvPr/>
            </p:nvSpPr>
            <p:spPr bwMode="auto">
              <a:xfrm>
                <a:off x="0" y="0"/>
                <a:ext cx="2622" cy="919"/>
              </a:xfrm>
              <a:prstGeom prst="line">
                <a:avLst/>
              </a:prstGeom>
              <a:noFill/>
              <a:ln w="3175">
                <a:solidFill>
                  <a:srgbClr val="DDDDDD"/>
                </a:solidFill>
                <a:round/>
                <a:headEnd/>
                <a:tailEnd/>
              </a:ln>
              <a:effectLst/>
            </p:spPr>
            <p:txBody>
              <a:bodyPr wrap="none" anchor="ctr"/>
              <a:lstStyle/>
              <a:p>
                <a:endParaRPr lang="en-US"/>
              </a:p>
            </p:txBody>
          </p:sp>
          <p:sp>
            <p:nvSpPr>
              <p:cNvPr id="6221" name="Line 17"/>
              <p:cNvSpPr>
                <a:spLocks noChangeShapeType="1"/>
              </p:cNvSpPr>
              <p:nvPr/>
            </p:nvSpPr>
            <p:spPr bwMode="auto">
              <a:xfrm>
                <a:off x="0" y="0"/>
                <a:ext cx="2622" cy="770"/>
              </a:xfrm>
              <a:prstGeom prst="line">
                <a:avLst/>
              </a:prstGeom>
              <a:noFill/>
              <a:ln w="3175">
                <a:solidFill>
                  <a:srgbClr val="DDDDDD"/>
                </a:solidFill>
                <a:round/>
                <a:headEnd/>
                <a:tailEnd/>
              </a:ln>
              <a:effectLst/>
            </p:spPr>
            <p:txBody>
              <a:bodyPr wrap="none" anchor="ctr"/>
              <a:lstStyle/>
              <a:p>
                <a:endParaRPr lang="en-US"/>
              </a:p>
            </p:txBody>
          </p:sp>
          <p:sp>
            <p:nvSpPr>
              <p:cNvPr id="6222" name="Line 18"/>
              <p:cNvSpPr>
                <a:spLocks noChangeShapeType="1"/>
              </p:cNvSpPr>
              <p:nvPr/>
            </p:nvSpPr>
            <p:spPr bwMode="auto">
              <a:xfrm>
                <a:off x="23" y="0"/>
                <a:ext cx="2599" cy="642"/>
              </a:xfrm>
              <a:prstGeom prst="line">
                <a:avLst/>
              </a:prstGeom>
              <a:noFill/>
              <a:ln w="3175">
                <a:solidFill>
                  <a:srgbClr val="DDDDDD"/>
                </a:solidFill>
                <a:round/>
                <a:headEnd/>
                <a:tailEnd/>
              </a:ln>
              <a:effectLst/>
            </p:spPr>
            <p:txBody>
              <a:bodyPr wrap="none" anchor="ctr"/>
              <a:lstStyle/>
              <a:p>
                <a:endParaRPr lang="en-US"/>
              </a:p>
            </p:txBody>
          </p:sp>
          <p:sp>
            <p:nvSpPr>
              <p:cNvPr id="6223" name="Line 19"/>
              <p:cNvSpPr>
                <a:spLocks noChangeShapeType="1"/>
              </p:cNvSpPr>
              <p:nvPr/>
            </p:nvSpPr>
            <p:spPr bwMode="auto">
              <a:xfrm>
                <a:off x="0" y="0"/>
                <a:ext cx="2622" cy="514"/>
              </a:xfrm>
              <a:prstGeom prst="line">
                <a:avLst/>
              </a:prstGeom>
              <a:noFill/>
              <a:ln w="3175">
                <a:solidFill>
                  <a:srgbClr val="DDDDDD"/>
                </a:solidFill>
                <a:round/>
                <a:headEnd/>
                <a:tailEnd/>
              </a:ln>
              <a:effectLst/>
            </p:spPr>
            <p:txBody>
              <a:bodyPr wrap="none" anchor="ctr"/>
              <a:lstStyle/>
              <a:p>
                <a:endParaRPr lang="en-US"/>
              </a:p>
            </p:txBody>
          </p:sp>
          <p:sp>
            <p:nvSpPr>
              <p:cNvPr id="6224" name="Line 20"/>
              <p:cNvSpPr>
                <a:spLocks noChangeShapeType="1"/>
              </p:cNvSpPr>
              <p:nvPr/>
            </p:nvSpPr>
            <p:spPr bwMode="auto">
              <a:xfrm>
                <a:off x="0" y="0"/>
                <a:ext cx="2622" cy="405"/>
              </a:xfrm>
              <a:prstGeom prst="line">
                <a:avLst/>
              </a:prstGeom>
              <a:noFill/>
              <a:ln w="3175">
                <a:solidFill>
                  <a:srgbClr val="DDDDDD"/>
                </a:solidFill>
                <a:round/>
                <a:headEnd/>
                <a:tailEnd/>
              </a:ln>
              <a:effectLst/>
            </p:spPr>
            <p:txBody>
              <a:bodyPr wrap="none" anchor="ctr"/>
              <a:lstStyle/>
              <a:p>
                <a:endParaRPr lang="en-US"/>
              </a:p>
            </p:txBody>
          </p:sp>
          <p:sp>
            <p:nvSpPr>
              <p:cNvPr id="6225" name="Line 21"/>
              <p:cNvSpPr>
                <a:spLocks noChangeShapeType="1"/>
              </p:cNvSpPr>
              <p:nvPr/>
            </p:nvSpPr>
            <p:spPr bwMode="auto">
              <a:xfrm>
                <a:off x="0" y="0"/>
                <a:ext cx="2622" cy="298"/>
              </a:xfrm>
              <a:prstGeom prst="line">
                <a:avLst/>
              </a:prstGeom>
              <a:noFill/>
              <a:ln w="3175">
                <a:solidFill>
                  <a:srgbClr val="DDDDDD"/>
                </a:solidFill>
                <a:round/>
                <a:headEnd/>
                <a:tailEnd/>
              </a:ln>
              <a:effectLst/>
            </p:spPr>
            <p:txBody>
              <a:bodyPr wrap="none" anchor="ctr"/>
              <a:lstStyle/>
              <a:p>
                <a:endParaRPr lang="en-US"/>
              </a:p>
            </p:txBody>
          </p:sp>
          <p:sp>
            <p:nvSpPr>
              <p:cNvPr id="6226" name="Line 22"/>
              <p:cNvSpPr>
                <a:spLocks noChangeShapeType="1"/>
              </p:cNvSpPr>
              <p:nvPr/>
            </p:nvSpPr>
            <p:spPr bwMode="auto">
              <a:xfrm>
                <a:off x="0" y="0"/>
                <a:ext cx="2622" cy="213"/>
              </a:xfrm>
              <a:prstGeom prst="line">
                <a:avLst/>
              </a:prstGeom>
              <a:noFill/>
              <a:ln w="3175">
                <a:solidFill>
                  <a:srgbClr val="DDDDDD"/>
                </a:solidFill>
                <a:round/>
                <a:headEnd/>
                <a:tailEnd/>
              </a:ln>
              <a:effectLst/>
            </p:spPr>
            <p:txBody>
              <a:bodyPr wrap="none" anchor="ctr"/>
              <a:lstStyle/>
              <a:p>
                <a:endParaRPr lang="en-US"/>
              </a:p>
            </p:txBody>
          </p:sp>
          <p:sp>
            <p:nvSpPr>
              <p:cNvPr id="6227" name="Line 23"/>
              <p:cNvSpPr>
                <a:spLocks noChangeShapeType="1"/>
              </p:cNvSpPr>
              <p:nvPr/>
            </p:nvSpPr>
            <p:spPr bwMode="auto">
              <a:xfrm>
                <a:off x="0" y="0"/>
                <a:ext cx="2622" cy="126"/>
              </a:xfrm>
              <a:prstGeom prst="line">
                <a:avLst/>
              </a:prstGeom>
              <a:noFill/>
              <a:ln w="3175">
                <a:solidFill>
                  <a:srgbClr val="DDDDDD"/>
                </a:solidFill>
                <a:round/>
                <a:headEnd/>
                <a:tailEnd/>
              </a:ln>
              <a:effectLst/>
            </p:spPr>
            <p:txBody>
              <a:bodyPr wrap="none" anchor="ctr"/>
              <a:lstStyle/>
              <a:p>
                <a:endParaRPr lang="en-US"/>
              </a:p>
            </p:txBody>
          </p:sp>
          <p:sp>
            <p:nvSpPr>
              <p:cNvPr id="6228" name="Line 24"/>
              <p:cNvSpPr>
                <a:spLocks noChangeShapeType="1"/>
              </p:cNvSpPr>
              <p:nvPr/>
            </p:nvSpPr>
            <p:spPr bwMode="auto">
              <a:xfrm>
                <a:off x="0" y="0"/>
                <a:ext cx="2622" cy="63"/>
              </a:xfrm>
              <a:prstGeom prst="line">
                <a:avLst/>
              </a:prstGeom>
              <a:noFill/>
              <a:ln w="3175">
                <a:solidFill>
                  <a:srgbClr val="DDDDDD"/>
                </a:solidFill>
                <a:round/>
                <a:headEnd/>
                <a:tailEnd/>
              </a:ln>
              <a:effectLst/>
            </p:spPr>
            <p:txBody>
              <a:bodyPr wrap="none" anchor="ctr"/>
              <a:lstStyle/>
              <a:p>
                <a:endParaRPr lang="en-US"/>
              </a:p>
            </p:txBody>
          </p:sp>
        </p:grpSp>
        <p:grpSp>
          <p:nvGrpSpPr>
            <p:cNvPr id="6170" name="Group 25"/>
            <p:cNvGrpSpPr>
              <a:grpSpLocks/>
            </p:cNvGrpSpPr>
            <p:nvPr/>
          </p:nvGrpSpPr>
          <p:grpSpPr bwMode="auto">
            <a:xfrm>
              <a:off x="0" y="0"/>
              <a:ext cx="1914" cy="1431"/>
              <a:chOff x="0" y="0"/>
              <a:chExt cx="2619" cy="1882"/>
            </a:xfrm>
          </p:grpSpPr>
          <p:sp>
            <p:nvSpPr>
              <p:cNvPr id="6187" name="Line 26"/>
              <p:cNvSpPr>
                <a:spLocks noChangeShapeType="1"/>
              </p:cNvSpPr>
              <p:nvPr/>
            </p:nvSpPr>
            <p:spPr bwMode="auto">
              <a:xfrm flipH="1">
                <a:off x="0" y="0"/>
                <a:ext cx="2619" cy="0"/>
              </a:xfrm>
              <a:prstGeom prst="line">
                <a:avLst/>
              </a:prstGeom>
              <a:noFill/>
              <a:ln w="3175">
                <a:solidFill>
                  <a:srgbClr val="DDDDDD"/>
                </a:solidFill>
                <a:round/>
                <a:headEnd/>
                <a:tailEnd/>
              </a:ln>
              <a:effectLst/>
            </p:spPr>
            <p:txBody>
              <a:bodyPr wrap="none" anchor="ctr"/>
              <a:lstStyle/>
              <a:p>
                <a:endParaRPr lang="en-US"/>
              </a:p>
            </p:txBody>
          </p:sp>
          <p:sp>
            <p:nvSpPr>
              <p:cNvPr id="6188" name="Line 27"/>
              <p:cNvSpPr>
                <a:spLocks noChangeShapeType="1"/>
              </p:cNvSpPr>
              <p:nvPr/>
            </p:nvSpPr>
            <p:spPr bwMode="auto">
              <a:xfrm flipH="1">
                <a:off x="0" y="0"/>
                <a:ext cx="2619" cy="1432"/>
              </a:xfrm>
              <a:prstGeom prst="line">
                <a:avLst/>
              </a:prstGeom>
              <a:noFill/>
              <a:ln w="3175">
                <a:solidFill>
                  <a:srgbClr val="DDDDDD"/>
                </a:solidFill>
                <a:round/>
                <a:headEnd/>
                <a:tailEnd/>
              </a:ln>
              <a:effectLst/>
            </p:spPr>
            <p:txBody>
              <a:bodyPr wrap="none" anchor="ctr"/>
              <a:lstStyle/>
              <a:p>
                <a:endParaRPr lang="en-US"/>
              </a:p>
            </p:txBody>
          </p:sp>
          <p:sp>
            <p:nvSpPr>
              <p:cNvPr id="6189" name="Line 28"/>
              <p:cNvSpPr>
                <a:spLocks noChangeShapeType="1"/>
              </p:cNvSpPr>
              <p:nvPr/>
            </p:nvSpPr>
            <p:spPr bwMode="auto">
              <a:xfrm flipH="1">
                <a:off x="0" y="0"/>
                <a:ext cx="2619" cy="1687"/>
              </a:xfrm>
              <a:prstGeom prst="line">
                <a:avLst/>
              </a:prstGeom>
              <a:noFill/>
              <a:ln w="3175">
                <a:solidFill>
                  <a:srgbClr val="DDDDDD"/>
                </a:solidFill>
                <a:round/>
                <a:headEnd/>
                <a:tailEnd/>
              </a:ln>
              <a:effectLst/>
            </p:spPr>
            <p:txBody>
              <a:bodyPr wrap="none" anchor="ctr"/>
              <a:lstStyle/>
              <a:p>
                <a:endParaRPr lang="en-US"/>
              </a:p>
            </p:txBody>
          </p:sp>
          <p:sp>
            <p:nvSpPr>
              <p:cNvPr id="6190" name="Line 29"/>
              <p:cNvSpPr>
                <a:spLocks noChangeShapeType="1"/>
              </p:cNvSpPr>
              <p:nvPr/>
            </p:nvSpPr>
            <p:spPr bwMode="auto">
              <a:xfrm flipH="1">
                <a:off x="136" y="0"/>
                <a:ext cx="2483" cy="1882"/>
              </a:xfrm>
              <a:prstGeom prst="line">
                <a:avLst/>
              </a:prstGeom>
              <a:noFill/>
              <a:ln w="3175">
                <a:solidFill>
                  <a:srgbClr val="DDDDDD"/>
                </a:solidFill>
                <a:round/>
                <a:headEnd/>
                <a:tailEnd/>
              </a:ln>
              <a:effectLst/>
            </p:spPr>
            <p:txBody>
              <a:bodyPr wrap="none" anchor="ctr"/>
              <a:lstStyle/>
              <a:p>
                <a:endParaRPr lang="en-US"/>
              </a:p>
            </p:txBody>
          </p:sp>
          <p:sp>
            <p:nvSpPr>
              <p:cNvPr id="6191" name="Line 30"/>
              <p:cNvSpPr>
                <a:spLocks noChangeShapeType="1"/>
              </p:cNvSpPr>
              <p:nvPr/>
            </p:nvSpPr>
            <p:spPr bwMode="auto">
              <a:xfrm flipH="1">
                <a:off x="539" y="0"/>
                <a:ext cx="2080" cy="1882"/>
              </a:xfrm>
              <a:prstGeom prst="line">
                <a:avLst/>
              </a:prstGeom>
              <a:noFill/>
              <a:ln w="3175">
                <a:solidFill>
                  <a:srgbClr val="DDDDDD"/>
                </a:solidFill>
                <a:round/>
                <a:headEnd/>
                <a:tailEnd/>
              </a:ln>
              <a:effectLst/>
            </p:spPr>
            <p:txBody>
              <a:bodyPr wrap="none" anchor="ctr"/>
              <a:lstStyle/>
              <a:p>
                <a:endParaRPr lang="en-US"/>
              </a:p>
            </p:txBody>
          </p:sp>
          <p:sp>
            <p:nvSpPr>
              <p:cNvPr id="6192" name="Line 31"/>
              <p:cNvSpPr>
                <a:spLocks noChangeShapeType="1"/>
              </p:cNvSpPr>
              <p:nvPr/>
            </p:nvSpPr>
            <p:spPr bwMode="auto">
              <a:xfrm flipH="1">
                <a:off x="918" y="0"/>
                <a:ext cx="1701" cy="1882"/>
              </a:xfrm>
              <a:prstGeom prst="line">
                <a:avLst/>
              </a:prstGeom>
              <a:noFill/>
              <a:ln w="3175">
                <a:solidFill>
                  <a:srgbClr val="DDDDDD"/>
                </a:solidFill>
                <a:round/>
                <a:headEnd/>
                <a:tailEnd/>
              </a:ln>
              <a:effectLst/>
            </p:spPr>
            <p:txBody>
              <a:bodyPr wrap="none" anchor="ctr"/>
              <a:lstStyle/>
              <a:p>
                <a:endParaRPr lang="en-US"/>
              </a:p>
            </p:txBody>
          </p:sp>
          <p:sp>
            <p:nvSpPr>
              <p:cNvPr id="6193" name="Line 32"/>
              <p:cNvSpPr>
                <a:spLocks noChangeShapeType="1"/>
              </p:cNvSpPr>
              <p:nvPr/>
            </p:nvSpPr>
            <p:spPr bwMode="auto">
              <a:xfrm flipH="1">
                <a:off x="1299" y="0"/>
                <a:ext cx="1320" cy="1882"/>
              </a:xfrm>
              <a:prstGeom prst="line">
                <a:avLst/>
              </a:prstGeom>
              <a:noFill/>
              <a:ln w="3175">
                <a:solidFill>
                  <a:srgbClr val="DDDDDD"/>
                </a:solidFill>
                <a:round/>
                <a:headEnd/>
                <a:tailEnd/>
              </a:ln>
              <a:effectLst/>
            </p:spPr>
            <p:txBody>
              <a:bodyPr wrap="none" anchor="ctr"/>
              <a:lstStyle/>
              <a:p>
                <a:endParaRPr lang="en-US"/>
              </a:p>
            </p:txBody>
          </p:sp>
          <p:sp>
            <p:nvSpPr>
              <p:cNvPr id="6194" name="Line 33"/>
              <p:cNvSpPr>
                <a:spLocks noChangeShapeType="1"/>
              </p:cNvSpPr>
              <p:nvPr/>
            </p:nvSpPr>
            <p:spPr bwMode="auto">
              <a:xfrm flipH="1">
                <a:off x="1637" y="0"/>
                <a:ext cx="982" cy="1882"/>
              </a:xfrm>
              <a:prstGeom prst="line">
                <a:avLst/>
              </a:prstGeom>
              <a:noFill/>
              <a:ln w="3175">
                <a:solidFill>
                  <a:srgbClr val="DDDDDD"/>
                </a:solidFill>
                <a:round/>
                <a:headEnd/>
                <a:tailEnd/>
              </a:ln>
              <a:effectLst/>
            </p:spPr>
            <p:txBody>
              <a:bodyPr wrap="none" anchor="ctr"/>
              <a:lstStyle/>
              <a:p>
                <a:endParaRPr lang="en-US"/>
              </a:p>
            </p:txBody>
          </p:sp>
          <p:sp>
            <p:nvSpPr>
              <p:cNvPr id="6195" name="Line 34"/>
              <p:cNvSpPr>
                <a:spLocks noChangeShapeType="1"/>
              </p:cNvSpPr>
              <p:nvPr/>
            </p:nvSpPr>
            <p:spPr bwMode="auto">
              <a:xfrm flipH="1">
                <a:off x="1971" y="0"/>
                <a:ext cx="648" cy="1882"/>
              </a:xfrm>
              <a:prstGeom prst="line">
                <a:avLst/>
              </a:prstGeom>
              <a:noFill/>
              <a:ln w="3175">
                <a:solidFill>
                  <a:srgbClr val="DDDDDD"/>
                </a:solidFill>
                <a:round/>
                <a:headEnd/>
                <a:tailEnd/>
              </a:ln>
              <a:effectLst/>
            </p:spPr>
            <p:txBody>
              <a:bodyPr wrap="none" anchor="ctr"/>
              <a:lstStyle/>
              <a:p>
                <a:endParaRPr lang="en-US"/>
              </a:p>
            </p:txBody>
          </p:sp>
          <p:sp>
            <p:nvSpPr>
              <p:cNvPr id="6196" name="Line 35"/>
              <p:cNvSpPr>
                <a:spLocks noChangeShapeType="1"/>
              </p:cNvSpPr>
              <p:nvPr/>
            </p:nvSpPr>
            <p:spPr bwMode="auto">
              <a:xfrm flipH="1">
                <a:off x="2308" y="0"/>
                <a:ext cx="311" cy="1882"/>
              </a:xfrm>
              <a:prstGeom prst="line">
                <a:avLst/>
              </a:prstGeom>
              <a:noFill/>
              <a:ln w="3175">
                <a:solidFill>
                  <a:srgbClr val="DDDDDD"/>
                </a:solidFill>
                <a:round/>
                <a:headEnd/>
                <a:tailEnd/>
              </a:ln>
              <a:effectLst/>
            </p:spPr>
            <p:txBody>
              <a:bodyPr wrap="none" anchor="ctr"/>
              <a:lstStyle/>
              <a:p>
                <a:endParaRPr lang="en-US"/>
              </a:p>
            </p:txBody>
          </p:sp>
          <p:sp>
            <p:nvSpPr>
              <p:cNvPr id="6197" name="Line 36"/>
              <p:cNvSpPr>
                <a:spLocks noChangeShapeType="1"/>
              </p:cNvSpPr>
              <p:nvPr/>
            </p:nvSpPr>
            <p:spPr bwMode="auto">
              <a:xfrm flipH="1">
                <a:off x="0" y="0"/>
                <a:ext cx="2619" cy="1239"/>
              </a:xfrm>
              <a:prstGeom prst="line">
                <a:avLst/>
              </a:prstGeom>
              <a:noFill/>
              <a:ln w="3175">
                <a:solidFill>
                  <a:srgbClr val="DDDDDD"/>
                </a:solidFill>
                <a:round/>
                <a:headEnd/>
                <a:tailEnd/>
              </a:ln>
              <a:effectLst/>
            </p:spPr>
            <p:txBody>
              <a:bodyPr wrap="none" anchor="ctr"/>
              <a:lstStyle/>
              <a:p>
                <a:endParaRPr lang="en-US"/>
              </a:p>
            </p:txBody>
          </p:sp>
          <p:sp>
            <p:nvSpPr>
              <p:cNvPr id="6198" name="Line 37"/>
              <p:cNvSpPr>
                <a:spLocks noChangeShapeType="1"/>
              </p:cNvSpPr>
              <p:nvPr/>
            </p:nvSpPr>
            <p:spPr bwMode="auto">
              <a:xfrm flipH="1">
                <a:off x="0" y="0"/>
                <a:ext cx="2619" cy="1067"/>
              </a:xfrm>
              <a:prstGeom prst="line">
                <a:avLst/>
              </a:prstGeom>
              <a:noFill/>
              <a:ln w="3175">
                <a:solidFill>
                  <a:srgbClr val="DDDDDD"/>
                </a:solidFill>
                <a:round/>
                <a:headEnd/>
                <a:tailEnd/>
              </a:ln>
              <a:effectLst/>
            </p:spPr>
            <p:txBody>
              <a:bodyPr wrap="none" anchor="ctr"/>
              <a:lstStyle/>
              <a:p>
                <a:endParaRPr lang="en-US"/>
              </a:p>
            </p:txBody>
          </p:sp>
          <p:sp>
            <p:nvSpPr>
              <p:cNvPr id="6199" name="Line 38"/>
              <p:cNvSpPr>
                <a:spLocks noChangeShapeType="1"/>
              </p:cNvSpPr>
              <p:nvPr/>
            </p:nvSpPr>
            <p:spPr bwMode="auto">
              <a:xfrm flipH="1">
                <a:off x="0" y="0"/>
                <a:ext cx="2619" cy="919"/>
              </a:xfrm>
              <a:prstGeom prst="line">
                <a:avLst/>
              </a:prstGeom>
              <a:noFill/>
              <a:ln w="3175">
                <a:solidFill>
                  <a:srgbClr val="DDDDDD"/>
                </a:solidFill>
                <a:round/>
                <a:headEnd/>
                <a:tailEnd/>
              </a:ln>
              <a:effectLst/>
            </p:spPr>
            <p:txBody>
              <a:bodyPr wrap="none" anchor="ctr"/>
              <a:lstStyle/>
              <a:p>
                <a:endParaRPr lang="en-US"/>
              </a:p>
            </p:txBody>
          </p:sp>
          <p:sp>
            <p:nvSpPr>
              <p:cNvPr id="6200" name="Line 39"/>
              <p:cNvSpPr>
                <a:spLocks noChangeShapeType="1"/>
              </p:cNvSpPr>
              <p:nvPr/>
            </p:nvSpPr>
            <p:spPr bwMode="auto">
              <a:xfrm flipH="1">
                <a:off x="0" y="0"/>
                <a:ext cx="2619" cy="770"/>
              </a:xfrm>
              <a:prstGeom prst="line">
                <a:avLst/>
              </a:prstGeom>
              <a:noFill/>
              <a:ln w="3175">
                <a:solidFill>
                  <a:srgbClr val="DDDDDD"/>
                </a:solidFill>
                <a:round/>
                <a:headEnd/>
                <a:tailEnd/>
              </a:ln>
              <a:effectLst/>
            </p:spPr>
            <p:txBody>
              <a:bodyPr wrap="none" anchor="ctr"/>
              <a:lstStyle/>
              <a:p>
                <a:endParaRPr lang="en-US"/>
              </a:p>
            </p:txBody>
          </p:sp>
          <p:sp>
            <p:nvSpPr>
              <p:cNvPr id="6201" name="Line 40"/>
              <p:cNvSpPr>
                <a:spLocks noChangeShapeType="1"/>
              </p:cNvSpPr>
              <p:nvPr/>
            </p:nvSpPr>
            <p:spPr bwMode="auto">
              <a:xfrm flipH="1">
                <a:off x="0" y="0"/>
                <a:ext cx="2597" cy="642"/>
              </a:xfrm>
              <a:prstGeom prst="line">
                <a:avLst/>
              </a:prstGeom>
              <a:noFill/>
              <a:ln w="3175">
                <a:solidFill>
                  <a:srgbClr val="DDDDDD"/>
                </a:solidFill>
                <a:round/>
                <a:headEnd/>
                <a:tailEnd/>
              </a:ln>
              <a:effectLst/>
            </p:spPr>
            <p:txBody>
              <a:bodyPr wrap="none" anchor="ctr"/>
              <a:lstStyle/>
              <a:p>
                <a:endParaRPr lang="en-US"/>
              </a:p>
            </p:txBody>
          </p:sp>
          <p:sp>
            <p:nvSpPr>
              <p:cNvPr id="6202" name="Line 41"/>
              <p:cNvSpPr>
                <a:spLocks noChangeShapeType="1"/>
              </p:cNvSpPr>
              <p:nvPr/>
            </p:nvSpPr>
            <p:spPr bwMode="auto">
              <a:xfrm flipH="1">
                <a:off x="0" y="0"/>
                <a:ext cx="2619" cy="514"/>
              </a:xfrm>
              <a:prstGeom prst="line">
                <a:avLst/>
              </a:prstGeom>
              <a:noFill/>
              <a:ln w="3175">
                <a:solidFill>
                  <a:srgbClr val="DDDDDD"/>
                </a:solidFill>
                <a:round/>
                <a:headEnd/>
                <a:tailEnd/>
              </a:ln>
              <a:effectLst/>
            </p:spPr>
            <p:txBody>
              <a:bodyPr wrap="none" anchor="ctr"/>
              <a:lstStyle/>
              <a:p>
                <a:endParaRPr lang="en-US"/>
              </a:p>
            </p:txBody>
          </p:sp>
          <p:sp>
            <p:nvSpPr>
              <p:cNvPr id="6203" name="Line 42"/>
              <p:cNvSpPr>
                <a:spLocks noChangeShapeType="1"/>
              </p:cNvSpPr>
              <p:nvPr/>
            </p:nvSpPr>
            <p:spPr bwMode="auto">
              <a:xfrm flipH="1">
                <a:off x="0" y="0"/>
                <a:ext cx="2619" cy="405"/>
              </a:xfrm>
              <a:prstGeom prst="line">
                <a:avLst/>
              </a:prstGeom>
              <a:noFill/>
              <a:ln w="3175">
                <a:solidFill>
                  <a:srgbClr val="DDDDDD"/>
                </a:solidFill>
                <a:round/>
                <a:headEnd/>
                <a:tailEnd/>
              </a:ln>
              <a:effectLst/>
            </p:spPr>
            <p:txBody>
              <a:bodyPr wrap="none" anchor="ctr"/>
              <a:lstStyle/>
              <a:p>
                <a:endParaRPr lang="en-US"/>
              </a:p>
            </p:txBody>
          </p:sp>
          <p:sp>
            <p:nvSpPr>
              <p:cNvPr id="6204" name="Line 43"/>
              <p:cNvSpPr>
                <a:spLocks noChangeShapeType="1"/>
              </p:cNvSpPr>
              <p:nvPr/>
            </p:nvSpPr>
            <p:spPr bwMode="auto">
              <a:xfrm flipH="1">
                <a:off x="0" y="0"/>
                <a:ext cx="2619" cy="298"/>
              </a:xfrm>
              <a:prstGeom prst="line">
                <a:avLst/>
              </a:prstGeom>
              <a:noFill/>
              <a:ln w="3175">
                <a:solidFill>
                  <a:srgbClr val="DDDDDD"/>
                </a:solidFill>
                <a:round/>
                <a:headEnd/>
                <a:tailEnd/>
              </a:ln>
              <a:effectLst/>
            </p:spPr>
            <p:txBody>
              <a:bodyPr wrap="none" anchor="ctr"/>
              <a:lstStyle/>
              <a:p>
                <a:endParaRPr lang="en-US"/>
              </a:p>
            </p:txBody>
          </p:sp>
          <p:sp>
            <p:nvSpPr>
              <p:cNvPr id="6205" name="Line 44"/>
              <p:cNvSpPr>
                <a:spLocks noChangeShapeType="1"/>
              </p:cNvSpPr>
              <p:nvPr/>
            </p:nvSpPr>
            <p:spPr bwMode="auto">
              <a:xfrm flipH="1">
                <a:off x="0" y="0"/>
                <a:ext cx="2619" cy="213"/>
              </a:xfrm>
              <a:prstGeom prst="line">
                <a:avLst/>
              </a:prstGeom>
              <a:noFill/>
              <a:ln w="3175">
                <a:solidFill>
                  <a:srgbClr val="DDDDDD"/>
                </a:solidFill>
                <a:round/>
                <a:headEnd/>
                <a:tailEnd/>
              </a:ln>
              <a:effectLst/>
            </p:spPr>
            <p:txBody>
              <a:bodyPr wrap="none" anchor="ctr"/>
              <a:lstStyle/>
              <a:p>
                <a:endParaRPr lang="en-US"/>
              </a:p>
            </p:txBody>
          </p:sp>
          <p:sp>
            <p:nvSpPr>
              <p:cNvPr id="6206" name="Line 45"/>
              <p:cNvSpPr>
                <a:spLocks noChangeShapeType="1"/>
              </p:cNvSpPr>
              <p:nvPr/>
            </p:nvSpPr>
            <p:spPr bwMode="auto">
              <a:xfrm flipH="1">
                <a:off x="0" y="0"/>
                <a:ext cx="2619" cy="126"/>
              </a:xfrm>
              <a:prstGeom prst="line">
                <a:avLst/>
              </a:prstGeom>
              <a:noFill/>
              <a:ln w="3175">
                <a:solidFill>
                  <a:srgbClr val="DDDDDD"/>
                </a:solidFill>
                <a:round/>
                <a:headEnd/>
                <a:tailEnd/>
              </a:ln>
              <a:effectLst/>
            </p:spPr>
            <p:txBody>
              <a:bodyPr wrap="none" anchor="ctr"/>
              <a:lstStyle/>
              <a:p>
                <a:endParaRPr lang="en-US"/>
              </a:p>
            </p:txBody>
          </p:sp>
          <p:sp>
            <p:nvSpPr>
              <p:cNvPr id="6207" name="Line 46"/>
              <p:cNvSpPr>
                <a:spLocks noChangeShapeType="1"/>
              </p:cNvSpPr>
              <p:nvPr/>
            </p:nvSpPr>
            <p:spPr bwMode="auto">
              <a:xfrm flipH="1">
                <a:off x="0" y="0"/>
                <a:ext cx="2619" cy="63"/>
              </a:xfrm>
              <a:prstGeom prst="line">
                <a:avLst/>
              </a:prstGeom>
              <a:noFill/>
              <a:ln w="3175">
                <a:solidFill>
                  <a:srgbClr val="DDDDDD"/>
                </a:solidFill>
                <a:round/>
                <a:headEnd/>
                <a:tailEnd/>
              </a:ln>
              <a:effectLst/>
            </p:spPr>
            <p:txBody>
              <a:bodyPr wrap="none" anchor="ctr"/>
              <a:lstStyle/>
              <a:p>
                <a:endParaRPr lang="en-US"/>
              </a:p>
            </p:txBody>
          </p:sp>
        </p:grpSp>
        <p:grpSp>
          <p:nvGrpSpPr>
            <p:cNvPr id="6171" name="Group 47"/>
            <p:cNvGrpSpPr>
              <a:grpSpLocks/>
            </p:cNvGrpSpPr>
            <p:nvPr/>
          </p:nvGrpSpPr>
          <p:grpSpPr bwMode="auto">
            <a:xfrm>
              <a:off x="0" y="15"/>
              <a:ext cx="3829" cy="1220"/>
              <a:chOff x="0" y="0"/>
              <a:chExt cx="5241" cy="1605"/>
            </a:xfrm>
          </p:grpSpPr>
          <p:grpSp>
            <p:nvGrpSpPr>
              <p:cNvPr id="6172" name="Group 48"/>
              <p:cNvGrpSpPr>
                <a:grpSpLocks/>
              </p:cNvGrpSpPr>
              <p:nvPr/>
            </p:nvGrpSpPr>
            <p:grpSpPr bwMode="auto">
              <a:xfrm>
                <a:off x="0" y="906"/>
                <a:ext cx="5241" cy="699"/>
                <a:chOff x="0" y="0"/>
                <a:chExt cx="5241" cy="699"/>
              </a:xfrm>
            </p:grpSpPr>
            <p:sp>
              <p:nvSpPr>
                <p:cNvPr id="6183" name="Line 49"/>
                <p:cNvSpPr>
                  <a:spLocks noChangeShapeType="1"/>
                </p:cNvSpPr>
                <p:nvPr/>
              </p:nvSpPr>
              <p:spPr bwMode="auto">
                <a:xfrm>
                  <a:off x="0" y="699"/>
                  <a:ext cx="5241" cy="0"/>
                </a:xfrm>
                <a:prstGeom prst="line">
                  <a:avLst/>
                </a:prstGeom>
                <a:noFill/>
                <a:ln w="3175">
                  <a:solidFill>
                    <a:srgbClr val="DDDDDD"/>
                  </a:solidFill>
                  <a:round/>
                  <a:headEnd/>
                  <a:tailEnd/>
                </a:ln>
                <a:effectLst/>
              </p:spPr>
              <p:txBody>
                <a:bodyPr wrap="none" anchor="ctr"/>
                <a:lstStyle/>
                <a:p>
                  <a:endParaRPr lang="en-US"/>
                </a:p>
              </p:txBody>
            </p:sp>
            <p:sp>
              <p:nvSpPr>
                <p:cNvPr id="6184" name="Line 50"/>
                <p:cNvSpPr>
                  <a:spLocks noChangeShapeType="1"/>
                </p:cNvSpPr>
                <p:nvPr/>
              </p:nvSpPr>
              <p:spPr bwMode="auto">
                <a:xfrm>
                  <a:off x="0" y="441"/>
                  <a:ext cx="5241" cy="0"/>
                </a:xfrm>
                <a:prstGeom prst="line">
                  <a:avLst/>
                </a:prstGeom>
                <a:noFill/>
                <a:ln w="3175">
                  <a:solidFill>
                    <a:srgbClr val="DDDDDD"/>
                  </a:solidFill>
                  <a:round/>
                  <a:headEnd/>
                  <a:tailEnd/>
                </a:ln>
                <a:effectLst/>
              </p:spPr>
              <p:txBody>
                <a:bodyPr wrap="none" anchor="ctr"/>
                <a:lstStyle/>
                <a:p>
                  <a:endParaRPr lang="en-US"/>
                </a:p>
              </p:txBody>
            </p:sp>
            <p:sp>
              <p:nvSpPr>
                <p:cNvPr id="6185" name="Line 51"/>
                <p:cNvSpPr>
                  <a:spLocks noChangeShapeType="1"/>
                </p:cNvSpPr>
                <p:nvPr/>
              </p:nvSpPr>
              <p:spPr bwMode="auto">
                <a:xfrm>
                  <a:off x="0" y="208"/>
                  <a:ext cx="5239" cy="0"/>
                </a:xfrm>
                <a:prstGeom prst="line">
                  <a:avLst/>
                </a:prstGeom>
                <a:noFill/>
                <a:ln w="3175">
                  <a:solidFill>
                    <a:srgbClr val="DDDDDD"/>
                  </a:solidFill>
                  <a:round/>
                  <a:headEnd/>
                  <a:tailEnd/>
                </a:ln>
                <a:effectLst/>
              </p:spPr>
              <p:txBody>
                <a:bodyPr wrap="none" anchor="ctr"/>
                <a:lstStyle/>
                <a:p>
                  <a:endParaRPr lang="en-US"/>
                </a:p>
              </p:txBody>
            </p:sp>
            <p:sp>
              <p:nvSpPr>
                <p:cNvPr id="6186" name="Line 52"/>
                <p:cNvSpPr>
                  <a:spLocks noChangeShapeType="1"/>
                </p:cNvSpPr>
                <p:nvPr/>
              </p:nvSpPr>
              <p:spPr bwMode="auto">
                <a:xfrm>
                  <a:off x="0" y="0"/>
                  <a:ext cx="5239" cy="0"/>
                </a:xfrm>
                <a:prstGeom prst="line">
                  <a:avLst/>
                </a:prstGeom>
                <a:noFill/>
                <a:ln w="3175">
                  <a:solidFill>
                    <a:srgbClr val="DDDDDD"/>
                  </a:solidFill>
                  <a:round/>
                  <a:headEnd/>
                  <a:tailEnd/>
                </a:ln>
                <a:effectLst/>
              </p:spPr>
              <p:txBody>
                <a:bodyPr wrap="none" anchor="ctr"/>
                <a:lstStyle/>
                <a:p>
                  <a:endParaRPr lang="en-US"/>
                </a:p>
              </p:txBody>
            </p:sp>
          </p:grpSp>
          <p:grpSp>
            <p:nvGrpSpPr>
              <p:cNvPr id="6173" name="Group 53"/>
              <p:cNvGrpSpPr>
                <a:grpSpLocks/>
              </p:cNvGrpSpPr>
              <p:nvPr/>
            </p:nvGrpSpPr>
            <p:grpSpPr bwMode="auto">
              <a:xfrm>
                <a:off x="0" y="0"/>
                <a:ext cx="5241" cy="728"/>
                <a:chOff x="0" y="0"/>
                <a:chExt cx="5241" cy="728"/>
              </a:xfrm>
            </p:grpSpPr>
            <p:sp>
              <p:nvSpPr>
                <p:cNvPr id="6174" name="Line 54"/>
                <p:cNvSpPr>
                  <a:spLocks noChangeShapeType="1"/>
                </p:cNvSpPr>
                <p:nvPr/>
              </p:nvSpPr>
              <p:spPr bwMode="auto">
                <a:xfrm>
                  <a:off x="0" y="728"/>
                  <a:ext cx="5241" cy="0"/>
                </a:xfrm>
                <a:prstGeom prst="line">
                  <a:avLst/>
                </a:prstGeom>
                <a:noFill/>
                <a:ln w="3175">
                  <a:solidFill>
                    <a:srgbClr val="DDDDDD"/>
                  </a:solidFill>
                  <a:round/>
                  <a:headEnd/>
                  <a:tailEnd/>
                </a:ln>
                <a:effectLst/>
              </p:spPr>
              <p:txBody>
                <a:bodyPr wrap="none" anchor="ctr"/>
                <a:lstStyle/>
                <a:p>
                  <a:endParaRPr lang="en-US"/>
                </a:p>
              </p:txBody>
            </p:sp>
            <p:sp>
              <p:nvSpPr>
                <p:cNvPr id="6175" name="Line 55"/>
                <p:cNvSpPr>
                  <a:spLocks noChangeShapeType="1"/>
                </p:cNvSpPr>
                <p:nvPr/>
              </p:nvSpPr>
              <p:spPr bwMode="auto">
                <a:xfrm flipV="1">
                  <a:off x="0" y="557"/>
                  <a:ext cx="5241" cy="1"/>
                </a:xfrm>
                <a:prstGeom prst="line">
                  <a:avLst/>
                </a:prstGeom>
                <a:noFill/>
                <a:ln w="3175">
                  <a:solidFill>
                    <a:srgbClr val="DDDDDD"/>
                  </a:solidFill>
                  <a:round/>
                  <a:headEnd/>
                  <a:tailEnd/>
                </a:ln>
                <a:effectLst/>
              </p:spPr>
              <p:txBody>
                <a:bodyPr wrap="none" anchor="ctr"/>
                <a:lstStyle/>
                <a:p>
                  <a:endParaRPr lang="en-US"/>
                </a:p>
              </p:txBody>
            </p:sp>
            <p:sp>
              <p:nvSpPr>
                <p:cNvPr id="6176" name="Line 56"/>
                <p:cNvSpPr>
                  <a:spLocks noChangeShapeType="1"/>
                </p:cNvSpPr>
                <p:nvPr/>
              </p:nvSpPr>
              <p:spPr bwMode="auto">
                <a:xfrm>
                  <a:off x="0" y="401"/>
                  <a:ext cx="5241" cy="5"/>
                </a:xfrm>
                <a:prstGeom prst="line">
                  <a:avLst/>
                </a:prstGeom>
                <a:noFill/>
                <a:ln w="3175">
                  <a:solidFill>
                    <a:srgbClr val="DDDDDD"/>
                  </a:solidFill>
                  <a:round/>
                  <a:headEnd/>
                  <a:tailEnd/>
                </a:ln>
                <a:effectLst/>
              </p:spPr>
              <p:txBody>
                <a:bodyPr wrap="none" anchor="ctr"/>
                <a:lstStyle/>
                <a:p>
                  <a:endParaRPr lang="en-US"/>
                </a:p>
              </p:txBody>
            </p:sp>
            <p:sp>
              <p:nvSpPr>
                <p:cNvPr id="6177" name="Line 57"/>
                <p:cNvSpPr>
                  <a:spLocks noChangeShapeType="1"/>
                </p:cNvSpPr>
                <p:nvPr/>
              </p:nvSpPr>
              <p:spPr bwMode="auto">
                <a:xfrm>
                  <a:off x="0" y="277"/>
                  <a:ext cx="5217" cy="0"/>
                </a:xfrm>
                <a:prstGeom prst="line">
                  <a:avLst/>
                </a:prstGeom>
                <a:noFill/>
                <a:ln w="3175">
                  <a:solidFill>
                    <a:srgbClr val="DDDDDD"/>
                  </a:solidFill>
                  <a:round/>
                  <a:headEnd/>
                  <a:tailEnd/>
                </a:ln>
                <a:effectLst/>
              </p:spPr>
              <p:txBody>
                <a:bodyPr wrap="none" anchor="ctr"/>
                <a:lstStyle/>
                <a:p>
                  <a:endParaRPr lang="en-US"/>
                </a:p>
              </p:txBody>
            </p:sp>
            <p:sp>
              <p:nvSpPr>
                <p:cNvPr id="6178" name="Line 58"/>
                <p:cNvSpPr>
                  <a:spLocks noChangeShapeType="1"/>
                </p:cNvSpPr>
                <p:nvPr/>
              </p:nvSpPr>
              <p:spPr bwMode="auto">
                <a:xfrm flipV="1">
                  <a:off x="0" y="171"/>
                  <a:ext cx="5241" cy="6"/>
                </a:xfrm>
                <a:prstGeom prst="line">
                  <a:avLst/>
                </a:prstGeom>
                <a:noFill/>
                <a:ln w="3175">
                  <a:solidFill>
                    <a:srgbClr val="DDDDDD"/>
                  </a:solidFill>
                  <a:round/>
                  <a:headEnd/>
                  <a:tailEnd/>
                </a:ln>
                <a:effectLst/>
              </p:spPr>
              <p:txBody>
                <a:bodyPr wrap="none" anchor="ctr"/>
                <a:lstStyle/>
                <a:p>
                  <a:endParaRPr lang="en-US"/>
                </a:p>
              </p:txBody>
            </p:sp>
            <p:sp>
              <p:nvSpPr>
                <p:cNvPr id="6179" name="Line 59"/>
                <p:cNvSpPr>
                  <a:spLocks noChangeShapeType="1"/>
                </p:cNvSpPr>
                <p:nvPr/>
              </p:nvSpPr>
              <p:spPr bwMode="auto">
                <a:xfrm>
                  <a:off x="0" y="102"/>
                  <a:ext cx="5241" cy="4"/>
                </a:xfrm>
                <a:prstGeom prst="line">
                  <a:avLst/>
                </a:prstGeom>
                <a:noFill/>
                <a:ln w="3175">
                  <a:solidFill>
                    <a:srgbClr val="DDDDDD"/>
                  </a:solidFill>
                  <a:round/>
                  <a:headEnd/>
                  <a:tailEnd/>
                </a:ln>
                <a:effectLst/>
              </p:spPr>
              <p:txBody>
                <a:bodyPr wrap="none" anchor="ctr"/>
                <a:lstStyle/>
                <a:p>
                  <a:endParaRPr lang="en-US"/>
                </a:p>
              </p:txBody>
            </p:sp>
            <p:sp>
              <p:nvSpPr>
                <p:cNvPr id="6180" name="Line 60"/>
                <p:cNvSpPr>
                  <a:spLocks noChangeShapeType="1"/>
                </p:cNvSpPr>
                <p:nvPr/>
              </p:nvSpPr>
              <p:spPr bwMode="auto">
                <a:xfrm flipV="1">
                  <a:off x="0" y="64"/>
                  <a:ext cx="5241" cy="10"/>
                </a:xfrm>
                <a:prstGeom prst="line">
                  <a:avLst/>
                </a:prstGeom>
                <a:noFill/>
                <a:ln w="3175">
                  <a:solidFill>
                    <a:srgbClr val="DDDDDD"/>
                  </a:solidFill>
                  <a:round/>
                  <a:headEnd/>
                  <a:tailEnd/>
                </a:ln>
                <a:effectLst/>
              </p:spPr>
              <p:txBody>
                <a:bodyPr wrap="none" anchor="ctr"/>
                <a:lstStyle/>
                <a:p>
                  <a:endParaRPr lang="en-US"/>
                </a:p>
              </p:txBody>
            </p:sp>
            <p:sp>
              <p:nvSpPr>
                <p:cNvPr id="6181" name="Line 61"/>
                <p:cNvSpPr>
                  <a:spLocks noChangeShapeType="1"/>
                </p:cNvSpPr>
                <p:nvPr/>
              </p:nvSpPr>
              <p:spPr bwMode="auto">
                <a:xfrm>
                  <a:off x="23" y="22"/>
                  <a:ext cx="5218" cy="0"/>
                </a:xfrm>
                <a:prstGeom prst="line">
                  <a:avLst/>
                </a:prstGeom>
                <a:noFill/>
                <a:ln w="3175">
                  <a:solidFill>
                    <a:srgbClr val="DDDDDD"/>
                  </a:solidFill>
                  <a:round/>
                  <a:headEnd/>
                  <a:tailEnd/>
                </a:ln>
                <a:effectLst/>
              </p:spPr>
              <p:txBody>
                <a:bodyPr wrap="none" anchor="ctr"/>
                <a:lstStyle/>
                <a:p>
                  <a:endParaRPr lang="en-US"/>
                </a:p>
              </p:txBody>
            </p:sp>
            <p:sp>
              <p:nvSpPr>
                <p:cNvPr id="6182" name="Line 62"/>
                <p:cNvSpPr>
                  <a:spLocks noChangeShapeType="1"/>
                </p:cNvSpPr>
                <p:nvPr/>
              </p:nvSpPr>
              <p:spPr bwMode="auto">
                <a:xfrm>
                  <a:off x="0" y="0"/>
                  <a:ext cx="5241" cy="0"/>
                </a:xfrm>
                <a:prstGeom prst="line">
                  <a:avLst/>
                </a:prstGeom>
                <a:noFill/>
                <a:ln w="3175">
                  <a:solidFill>
                    <a:srgbClr val="DDDDDD"/>
                  </a:solidFill>
                  <a:round/>
                  <a:headEnd/>
                  <a:tailEnd/>
                </a:ln>
                <a:effectLst/>
              </p:spPr>
              <p:txBody>
                <a:bodyPr wrap="none" anchor="ctr"/>
                <a:lstStyle/>
                <a:p>
                  <a:endParaRPr lang="en-US"/>
                </a:p>
              </p:txBody>
            </p:sp>
          </p:grpSp>
        </p:grpSp>
      </p:grpSp>
      <p:sp>
        <p:nvSpPr>
          <p:cNvPr id="116" name="Rectangle 4"/>
          <p:cNvSpPr>
            <a:spLocks noGrp="1" noChangeArrowheads="1"/>
          </p:cNvSpPr>
          <p:nvPr>
            <p:ph type="title"/>
          </p:nvPr>
        </p:nvSpPr>
        <p:spPr>
          <a:xfrm>
            <a:off x="1828288" y="381000"/>
            <a:ext cx="5117046" cy="6858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defRPr/>
            </a:pPr>
            <a:r>
              <a:rPr lang="vi-VN"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rPr>
              <a:t>5. KẾT LUẬN</a:t>
            </a:r>
            <a:endParaRPr lang="en-GB" sz="2800" b="1" i="1" dirty="0" smtClean="0">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effectLst>
                <a:outerShdw blurRad="50800" dist="38100" dir="18900000" algn="bl" rotWithShape="0">
                  <a:prstClr val="black">
                    <a:alpha val="40000"/>
                  </a:prstClr>
                </a:outerShdw>
              </a:effectLst>
              <a:latin typeface="Times New Roman" pitchFamily="18" charset="0"/>
              <a:cs typeface="Times New Roman" pitchFamily="18" charset="0"/>
            </a:endParaRPr>
          </a:p>
        </p:txBody>
      </p:sp>
      <p:sp>
        <p:nvSpPr>
          <p:cNvPr id="2" name="TextBox 1"/>
          <p:cNvSpPr txBox="1"/>
          <p:nvPr/>
        </p:nvSpPr>
        <p:spPr>
          <a:xfrm>
            <a:off x="1828800" y="1343085"/>
            <a:ext cx="7136110" cy="4524315"/>
          </a:xfrm>
          <a:prstGeom prst="rect">
            <a:avLst/>
          </a:prstGeom>
          <a:noFill/>
        </p:spPr>
        <p:txBody>
          <a:bodyPr wrap="square" rtlCol="0">
            <a:spAutoFit/>
          </a:bodyPr>
          <a:lstStyle/>
          <a:p>
            <a:pPr marL="6350" lvl="1" indent="357188" algn="just">
              <a:spcAft>
                <a:spcPts val="1200"/>
              </a:spcAft>
            </a:pPr>
            <a:r>
              <a:rPr lang="vi-VN" i="1" dirty="0">
                <a:solidFill>
                  <a:srgbClr val="000000"/>
                </a:solidFill>
                <a:latin typeface="Times New Roman" pitchFamily="18" charset="0"/>
                <a:cs typeface="Times New Roman" pitchFamily="18" charset="0"/>
              </a:rPr>
              <a:t>Trường Cao đẳng Kỹ thuật Lý Tự Trọng Thành phố Hồ Chí Minh sẽ tăng cường chủ động thiết lập mối quan hệ với DN để phát triển hợp tác toàn diện với Doanh nghiệp, xây dựng chương trình đào tạo theo tiếp cận năng lực theo định hướng hội nhập ASEAN với sự liên kết mạnh với Doanh nghiệp. DN và Nhà trường cùng thực hiện chức năng quản lý từ lên kế hoạch, tổ chức, chỉ đạo thực hiện đến kiểm tra trong quá trình đào tạo từ khâu tuyển sinh đến quá trình đào tạo và giới thiệu việc làm cho người học trong sự linh hoạt điều tiết cho phù hợp với tác động của bối cảnh hội nhập quốc tế hiện nay.</a:t>
            </a:r>
            <a:endParaRPr lang="vi-VN" dirty="0">
              <a:solidFill>
                <a:srgbClr val="000000"/>
              </a:solidFill>
              <a:latin typeface="Times New Roman" pitchFamily="18" charset="0"/>
              <a:cs typeface="Times New Roman" pitchFamily="18" charset="0"/>
            </a:endParaRPr>
          </a:p>
        </p:txBody>
      </p:sp>
      <p:pic>
        <p:nvPicPr>
          <p:cNvPr id="65" name="Picture 2" descr="C:\Users\Administrator\Pictures\LOGO_TRUON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600" y="309841"/>
            <a:ext cx="1295400" cy="1290359"/>
          </a:xfrm>
          <a:prstGeom prst="rect">
            <a:avLst/>
          </a:prstGeom>
          <a:noFill/>
          <a:extLst>
            <a:ext uri="{909E8E84-426E-40DD-AFC4-6F175D3DCCD1}">
              <a14:hiddenFill xmlns:a14="http://schemas.microsoft.com/office/drawing/2010/main">
                <a:solidFill>
                  <a:srgbClr val="FFFFFF"/>
                </a:solidFill>
              </a14:hiddenFill>
            </a:ext>
          </a:extLst>
        </p:spPr>
      </p:pic>
      <p:sp>
        <p:nvSpPr>
          <p:cNvPr id="66" name="TextBox 65"/>
          <p:cNvSpPr txBox="1"/>
          <p:nvPr/>
        </p:nvSpPr>
        <p:spPr>
          <a:xfrm>
            <a:off x="43478" y="1905000"/>
            <a:ext cx="1752403" cy="3785652"/>
          </a:xfrm>
          <a:prstGeom prst="rect">
            <a:avLst/>
          </a:prstGeom>
          <a:noFill/>
        </p:spPr>
        <p:txBody>
          <a:bodyPr wrap="none" rtlCol="0">
            <a:spAutoFit/>
          </a:bodyPr>
          <a:lstStyle/>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HỘI</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THẢO</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KHOA</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HỌC</a:t>
            </a:r>
          </a:p>
          <a:p>
            <a:pPr algn="ctr">
              <a:spcAft>
                <a:spcPts val="1200"/>
              </a:spcAft>
            </a:pPr>
            <a:r>
              <a:rPr lang="en-US" sz="4000" b="1" dirty="0" smtClean="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rPr>
              <a:t>2016</a:t>
            </a:r>
            <a:endParaRPr lang="vi-VN" sz="4000" b="1" dirty="0">
              <a:ln>
                <a:solidFill>
                  <a:srgbClr val="FFFF00"/>
                </a:solidFill>
              </a:ln>
              <a:solidFill>
                <a:srgbClr val="FF0000"/>
              </a:solidFill>
              <a:effectLst>
                <a:reflection blurRad="6350" stA="60000" endA="900" endPos="580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386248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6"/>
                                        </p:tgtEl>
                                        <p:attrNameLst>
                                          <p:attrName>style.visibility</p:attrName>
                                        </p:attrNameLst>
                                      </p:cBhvr>
                                      <p:to>
                                        <p:strVal val="visible"/>
                                      </p:to>
                                    </p:set>
                                    <p:anim calcmode="lin" valueType="num">
                                      <p:cBhvr>
                                        <p:cTn id="7" dur="500" fill="hold"/>
                                        <p:tgtEl>
                                          <p:spTgt spid="116"/>
                                        </p:tgtEl>
                                        <p:attrNameLst>
                                          <p:attrName>ppt_w</p:attrName>
                                        </p:attrNameLst>
                                      </p:cBhvr>
                                      <p:tavLst>
                                        <p:tav tm="0">
                                          <p:val>
                                            <p:fltVal val="0"/>
                                          </p:val>
                                        </p:tav>
                                        <p:tav tm="100000">
                                          <p:val>
                                            <p:strVal val="#ppt_w"/>
                                          </p:val>
                                        </p:tav>
                                      </p:tavLst>
                                    </p:anim>
                                    <p:anim calcmode="lin" valueType="num">
                                      <p:cBhvr>
                                        <p:cTn id="8" dur="500" fill="hold"/>
                                        <p:tgtEl>
                                          <p:spTgt spid="116"/>
                                        </p:tgtEl>
                                        <p:attrNameLst>
                                          <p:attrName>ppt_h</p:attrName>
                                        </p:attrNameLst>
                                      </p:cBhvr>
                                      <p:tavLst>
                                        <p:tav tm="0">
                                          <p:val>
                                            <p:fltVal val="0"/>
                                          </p:val>
                                        </p:tav>
                                        <p:tav tm="100000">
                                          <p:val>
                                            <p:strVal val="#ppt_h"/>
                                          </p:val>
                                        </p:tav>
                                      </p:tavLst>
                                    </p:anim>
                                    <p:animEffect transition="in" filter="fade">
                                      <p:cBhvr>
                                        <p:cTn id="9"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218" name="Hình chữ nhật 11"/>
          <p:cNvSpPr>
            <a:spLocks noChangeArrowheads="1"/>
          </p:cNvSpPr>
          <p:nvPr/>
        </p:nvSpPr>
        <p:spPr bwMode="auto">
          <a:xfrm>
            <a:off x="0" y="2286000"/>
            <a:ext cx="9144000" cy="1828800"/>
          </a:xfrm>
          <a:prstGeom prst="rect">
            <a:avLst/>
          </a:prstGeom>
          <a:solidFill>
            <a:schemeClr val="bg1">
              <a:alpha val="58823"/>
            </a:schemeClr>
          </a:solidFill>
          <a:ln w="9525">
            <a:noFill/>
            <a:miter lim="800000"/>
            <a:headEnd/>
            <a:tailEnd/>
          </a:ln>
        </p:spPr>
        <p:txBody>
          <a:bodyPr wrap="none" anchor="ctr"/>
          <a:lstStyle/>
          <a:p>
            <a:pPr algn="ctr"/>
            <a:endParaRPr lang="en-US" dirty="0">
              <a:solidFill>
                <a:srgbClr val="000000"/>
              </a:solidFill>
              <a:latin typeface="Times New Roman" pitchFamily="18" charset="0"/>
              <a:cs typeface="Times New Roman" pitchFamily="18" charset="0"/>
            </a:endParaRPr>
          </a:p>
        </p:txBody>
      </p:sp>
      <p:sp>
        <p:nvSpPr>
          <p:cNvPr id="11" name="Rectangle 3"/>
          <p:cNvSpPr>
            <a:spLocks noGrp="1" noChangeArrowheads="1"/>
          </p:cNvSpPr>
          <p:nvPr>
            <p:ph type="subTitle" idx="1"/>
          </p:nvPr>
        </p:nvSpPr>
        <p:spPr>
          <a:xfrm>
            <a:off x="304800" y="2286000"/>
            <a:ext cx="8534400" cy="1295400"/>
          </a:xfrm>
          <a:extLst>
            <a:ext uri="{AF507438-7753-43E0-B8FC-AC1667EBCBE1}">
              <a14:hiddenEffects xmlns:a14="http://schemas.microsoft.com/office/drawing/2010/main">
                <a:effectLst>
                  <a:outerShdw dist="17961" dir="2700000" algn="ctr" rotWithShape="0">
                    <a:schemeClr val="tx1"/>
                  </a:outerShdw>
                </a:effectLst>
              </a14:hiddenEffects>
            </a:ext>
          </a:extLst>
        </p:spPr>
        <p:txBody>
          <a:bodyPr anchor="ctr">
            <a:prstTxWarp prst="textInflate">
              <a:avLst/>
            </a:prstTxWarp>
          </a:bodyPr>
          <a:lstStyle/>
          <a:p>
            <a:pPr algn="ctr" eaLnBrk="1" hangingPunct="1">
              <a:defRPr/>
            </a:pPr>
            <a:r>
              <a:rPr lang="en-US" sz="4400" b="1" dirty="0" smtClean="0">
                <a:ln>
                  <a:solidFill>
                    <a:srgbClr val="FFFF00"/>
                  </a:solidFill>
                </a:ln>
                <a:solidFill>
                  <a:srgbClr val="FF0000"/>
                </a:solidFill>
                <a:effectLst>
                  <a:glow rad="228600">
                    <a:schemeClr val="accent3">
                      <a:satMod val="175000"/>
                      <a:alpha val="40000"/>
                    </a:schemeClr>
                  </a:glow>
                </a:effectLst>
                <a:latin typeface="Verdana" pitchFamily="34" charset="0"/>
                <a:cs typeface="Arial" pitchFamily="34" charset="0"/>
              </a:rPr>
              <a:t>XIN CHÂN THÀNH CẢM ƠN</a:t>
            </a:r>
          </a:p>
        </p:txBody>
      </p:sp>
      <p:sp>
        <p:nvSpPr>
          <p:cNvPr id="4" name="TextBox 3"/>
          <p:cNvSpPr txBox="1"/>
          <p:nvPr/>
        </p:nvSpPr>
        <p:spPr>
          <a:xfrm>
            <a:off x="1371600" y="3729335"/>
            <a:ext cx="6629400" cy="461665"/>
          </a:xfrm>
          <a:prstGeom prst="rect">
            <a:avLst/>
          </a:prstGeom>
          <a:noFill/>
        </p:spPr>
        <p:txBody>
          <a:bodyPr wrap="square" rtlCol="0">
            <a:spAutoFit/>
          </a:bodyPr>
          <a:lstStyle/>
          <a:p>
            <a:pPr algn="ctr"/>
            <a:r>
              <a:rPr lang="en-US" b="1" dirty="0">
                <a:solidFill>
                  <a:srgbClr val="C00000"/>
                </a:solidFill>
                <a:latin typeface="Times New Roman" pitchFamily="18" charset="0"/>
                <a:cs typeface="Times New Roman" pitchFamily="18" charset="0"/>
              </a:rPr>
              <a:t>CHÚC HỘI THẢO THÀNH CÔNG TỐT ĐẸP</a:t>
            </a:r>
            <a:endParaRPr lang="vi-VN" b="1" dirty="0">
              <a:solidFill>
                <a:srgbClr val="C0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werpoint-template">
  <a:themeElements>
    <a:clrScheme name="">
      <a:dk1>
        <a:srgbClr val="FFFFFF"/>
      </a:dk1>
      <a:lt1>
        <a:srgbClr val="FFFFFF"/>
      </a:lt1>
      <a:dk2>
        <a:srgbClr val="FFFFFF"/>
      </a:dk2>
      <a:lt2>
        <a:srgbClr val="0289C6"/>
      </a:lt2>
      <a:accent1>
        <a:srgbClr val="07B1F5"/>
      </a:accent1>
      <a:accent2>
        <a:srgbClr val="3BC3FF"/>
      </a:accent2>
      <a:accent3>
        <a:srgbClr val="FFFFFF"/>
      </a:accent3>
      <a:accent4>
        <a:srgbClr val="DADADA"/>
      </a:accent4>
      <a:accent5>
        <a:srgbClr val="AAD5F9"/>
      </a:accent5>
      <a:accent6>
        <a:srgbClr val="35B0E7"/>
      </a:accent6>
      <a:hlink>
        <a:srgbClr val="04DDEE"/>
      </a:hlink>
      <a:folHlink>
        <a:srgbClr val="FFFFFF"/>
      </a:folHlink>
    </a:clrScheme>
    <a:fontScheme name="powerpoint-template-24">
      <a:majorFont>
        <a:latin typeface="Microsoft Sans Serif"/>
        <a:ea typeface=""/>
        <a:cs typeface=""/>
      </a:majorFont>
      <a:minorFont>
        <a:latin typeface="Microsoft Sans Serif"/>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a:noFill/>
        </a:ln>
        <a:effectLst/>
        <a:extLs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owerpoint-template-24 1">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FBB240"/>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FE564C"/>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BB2A32"/>
        </a:lt2>
        <a:accent1>
          <a:srgbClr val="FFC842"/>
        </a:accent1>
        <a:accent2>
          <a:srgbClr val="FED06E"/>
        </a:accent2>
        <a:accent3>
          <a:srgbClr val="FFFFFF"/>
        </a:accent3>
        <a:accent4>
          <a:srgbClr val="404040"/>
        </a:accent4>
        <a:accent5>
          <a:srgbClr val="FFE0B0"/>
        </a:accent5>
        <a:accent6>
          <a:srgbClr val="E6BC63"/>
        </a:accent6>
        <a:hlink>
          <a:srgbClr val="FDDB9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E84A25"/>
        </a:lt2>
        <a:accent1>
          <a:srgbClr val="ED6A24"/>
        </a:accent1>
        <a:accent2>
          <a:srgbClr val="F99E1C"/>
        </a:accent2>
        <a:accent3>
          <a:srgbClr val="FFFFFF"/>
        </a:accent3>
        <a:accent4>
          <a:srgbClr val="404040"/>
        </a:accent4>
        <a:accent5>
          <a:srgbClr val="F4B9AC"/>
        </a:accent5>
        <a:accent6>
          <a:srgbClr val="E28F18"/>
        </a:accent6>
        <a:hlink>
          <a:srgbClr val="F1B545"/>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B92D14"/>
        </a:lt2>
        <a:accent1>
          <a:srgbClr val="D34E13"/>
        </a:accent1>
        <a:accent2>
          <a:srgbClr val="DC9009"/>
        </a:accent2>
        <a:accent3>
          <a:srgbClr val="FFFFFF"/>
        </a:accent3>
        <a:accent4>
          <a:srgbClr val="404040"/>
        </a:accent4>
        <a:accent5>
          <a:srgbClr val="E6B2AA"/>
        </a:accent5>
        <a:accent6>
          <a:srgbClr val="C78207"/>
        </a:accent6>
        <a:hlink>
          <a:srgbClr val="EEC63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AE6310"/>
        </a:lt2>
        <a:accent1>
          <a:srgbClr val="E79613"/>
        </a:accent1>
        <a:accent2>
          <a:srgbClr val="E1720D"/>
        </a:accent2>
        <a:accent3>
          <a:srgbClr val="FFFFFF"/>
        </a:accent3>
        <a:accent4>
          <a:srgbClr val="404040"/>
        </a:accent4>
        <a:accent5>
          <a:srgbClr val="F1C9AA"/>
        </a:accent5>
        <a:accent6>
          <a:srgbClr val="CC670B"/>
        </a:accent6>
        <a:hlink>
          <a:srgbClr val="C6470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AF5612"/>
        </a:lt2>
        <a:accent1>
          <a:srgbClr val="CB882F"/>
        </a:accent1>
        <a:accent2>
          <a:srgbClr val="E7C432"/>
        </a:accent2>
        <a:accent3>
          <a:srgbClr val="FFFFFF"/>
        </a:accent3>
        <a:accent4>
          <a:srgbClr val="404040"/>
        </a:accent4>
        <a:accent5>
          <a:srgbClr val="E2C3AD"/>
        </a:accent5>
        <a:accent6>
          <a:srgbClr val="D1B12C"/>
        </a:accent6>
        <a:hlink>
          <a:srgbClr val="EECA3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9A5E40"/>
        </a:lt2>
        <a:accent1>
          <a:srgbClr val="AE7750"/>
        </a:accent1>
        <a:accent2>
          <a:srgbClr val="C08D60"/>
        </a:accent2>
        <a:accent3>
          <a:srgbClr val="FFFFFF"/>
        </a:accent3>
        <a:accent4>
          <a:srgbClr val="404040"/>
        </a:accent4>
        <a:accent5>
          <a:srgbClr val="D3BDB3"/>
        </a:accent5>
        <a:accent6>
          <a:srgbClr val="AE7F56"/>
        </a:accent6>
        <a:hlink>
          <a:srgbClr val="CCA47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D1BB77"/>
        </a:lt2>
        <a:accent1>
          <a:srgbClr val="DBBA87"/>
        </a:accent1>
        <a:accent2>
          <a:srgbClr val="E0B265"/>
        </a:accent2>
        <a:accent3>
          <a:srgbClr val="FFFFFF"/>
        </a:accent3>
        <a:accent4>
          <a:srgbClr val="404040"/>
        </a:accent4>
        <a:accent5>
          <a:srgbClr val="EAD9C3"/>
        </a:accent5>
        <a:accent6>
          <a:srgbClr val="CBA15B"/>
        </a:accent6>
        <a:hlink>
          <a:srgbClr val="E9C277"/>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2">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3">
        <a:dk1>
          <a:srgbClr val="4D4D4D"/>
        </a:dk1>
        <a:lt1>
          <a:srgbClr val="FFFFFF"/>
        </a:lt1>
        <a:dk2>
          <a:srgbClr val="4D4D4D"/>
        </a:dk2>
        <a:lt2>
          <a:srgbClr val="45762A"/>
        </a:lt2>
        <a:accent1>
          <a:srgbClr val="42934C"/>
        </a:accent1>
        <a:accent2>
          <a:srgbClr val="34B66A"/>
        </a:accent2>
        <a:accent3>
          <a:srgbClr val="FFFFFF"/>
        </a:accent3>
        <a:accent4>
          <a:srgbClr val="404040"/>
        </a:accent4>
        <a:accent5>
          <a:srgbClr val="B0C8B2"/>
        </a:accent5>
        <a:accent6>
          <a:srgbClr val="2EA55F"/>
        </a:accent6>
        <a:hlink>
          <a:srgbClr val="34C8D1"/>
        </a:hlink>
        <a:folHlink>
          <a:srgbClr val="D3D3D3"/>
        </a:folHlink>
      </a:clrScheme>
      <a:clrMap bg1="lt1" tx1="dk1" bg2="lt2" tx2="dk2" accent1="accent1" accent2="accent2" accent3="accent3" accent4="accent4" accent5="accent5" accent6="accent6" hlink="hlink" folHlink="folHlink"/>
    </a:extraClrScheme>
    <a:extraClrScheme>
      <a:clrScheme name="powerpoint-template-24 14">
        <a:dk1>
          <a:srgbClr val="FFFFFF"/>
        </a:dk1>
        <a:lt1>
          <a:srgbClr val="FFFFFF"/>
        </a:lt1>
        <a:dk2>
          <a:srgbClr val="FFFFFF"/>
        </a:dk2>
        <a:lt2>
          <a:srgbClr val="45762A"/>
        </a:lt2>
        <a:accent1>
          <a:srgbClr val="42934C"/>
        </a:accent1>
        <a:accent2>
          <a:srgbClr val="34B66A"/>
        </a:accent2>
        <a:accent3>
          <a:srgbClr val="FFFFFF"/>
        </a:accent3>
        <a:accent4>
          <a:srgbClr val="DADADA"/>
        </a:accent4>
        <a:accent5>
          <a:srgbClr val="B0C8B2"/>
        </a:accent5>
        <a:accent6>
          <a:srgbClr val="2EA55F"/>
        </a:accent6>
        <a:hlink>
          <a:srgbClr val="34C8D1"/>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5">
        <a:dk1>
          <a:srgbClr val="FFFFFF"/>
        </a:dk1>
        <a:lt1>
          <a:srgbClr val="FFFFFF"/>
        </a:lt1>
        <a:dk2>
          <a:srgbClr val="FFFFFF"/>
        </a:dk2>
        <a:lt2>
          <a:srgbClr val="55A6FE"/>
        </a:lt2>
        <a:accent1>
          <a:srgbClr val="71BBFF"/>
        </a:accent1>
        <a:accent2>
          <a:srgbClr val="74CCFF"/>
        </a:accent2>
        <a:accent3>
          <a:srgbClr val="FFFFFF"/>
        </a:accent3>
        <a:accent4>
          <a:srgbClr val="DADADA"/>
        </a:accent4>
        <a:accent5>
          <a:srgbClr val="BBDAFF"/>
        </a:accent5>
        <a:accent6>
          <a:srgbClr val="68B9E7"/>
        </a:accent6>
        <a:hlink>
          <a:srgbClr val="94D8FF"/>
        </a:hlink>
        <a:folHlink>
          <a:srgbClr val="FFFFFF"/>
        </a:folHlink>
      </a:clrScheme>
      <a:clrMap bg1="lt1" tx1="dk1" bg2="lt2" tx2="dk2" accent1="accent1" accent2="accent2" accent3="accent3" accent4="accent4" accent5="accent5" accent6="accent6" hlink="hlink" folHlink="folHlink"/>
    </a:extraClrScheme>
    <a:extraClrScheme>
      <a:clrScheme name="powerpoint-template-24 16">
        <a:dk1>
          <a:srgbClr val="FFFFFF"/>
        </a:dk1>
        <a:lt1>
          <a:srgbClr val="FFFFFF"/>
        </a:lt1>
        <a:dk2>
          <a:srgbClr val="FFFFFF"/>
        </a:dk2>
        <a:lt2>
          <a:srgbClr val="4BA1FF"/>
        </a:lt2>
        <a:accent1>
          <a:srgbClr val="5DB2FF"/>
        </a:accent1>
        <a:accent2>
          <a:srgbClr val="65C8FF"/>
        </a:accent2>
        <a:accent3>
          <a:srgbClr val="FFFFFF"/>
        </a:accent3>
        <a:accent4>
          <a:srgbClr val="DADADA"/>
        </a:accent4>
        <a:accent5>
          <a:srgbClr val="B6D5FF"/>
        </a:accent5>
        <a:accent6>
          <a:srgbClr val="5BB5E7"/>
        </a:accent6>
        <a:hlink>
          <a:srgbClr val="87E1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hủ đề của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ăn phòng">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powerpoint-template</Template>
  <TotalTime>942</TotalTime>
  <Words>5034</Words>
  <Application>Microsoft Office PowerPoint</Application>
  <PresentationFormat>On-screen Show (4:3)</PresentationFormat>
  <Paragraphs>496</Paragraphs>
  <Slides>39</Slides>
  <Notes>38</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powerpoint-template</vt:lpstr>
      <vt:lpstr>PowerPoint Presentation</vt:lpstr>
      <vt:lpstr>PowerPoint Presentation</vt:lpstr>
      <vt:lpstr>ĐẶT VẤN ĐỀ</vt:lpstr>
      <vt:lpstr>ĐẶT VẤN ĐỀ</vt:lpstr>
      <vt:lpstr>ĐẶT VẤN ĐỀ</vt:lpstr>
      <vt:lpstr>1. SỰ CẦN THIẾT PHẢI PHÁT TRIỂN HỢP TÁC TOÀN DIỆN VỚI CÁC DOANH NGHIỆP</vt:lpstr>
      <vt:lpstr>1. SỰ CẦN THIẾT PHẢI PHÁT TRIỂN HỢP TÁC TOÀN DIỆN VỚI CÁC DOANH NGHIỆP</vt:lpstr>
      <vt:lpstr>PowerPoint Presentation</vt:lpstr>
      <vt:lpstr>PowerPoint Presentation</vt:lpstr>
      <vt:lpstr>PowerPoint Presentation</vt:lpstr>
      <vt:lpstr>2. KHẢO SÁT THỰC TRẠNG HỢP TÁC TRONG ĐÀO TẠO VỚI DOANH NGHIỆP CỦA NHÀ TRƯỜNG HIỆN NAY</vt:lpstr>
      <vt:lpstr>2.1 Thực trạng hợp tác với doanh nghiệp của Nhà trường về việc cung cấp thông tin, quảng bá thương hiệu dưới góc nhìn của DN</vt:lpstr>
      <vt:lpstr>PowerPoint Presentation</vt:lpstr>
      <vt:lpstr>Bảng 1. Mức độ hoạt động hợp tác của Nhà trường  dưới góc nhìn của Doanh nghiệp</vt:lpstr>
      <vt:lpstr>Biểu đồ 1. Mức độ hoạt động hợp tác của Nhà trường dưới góc nhìn của Doanh nghiệp</vt:lpstr>
      <vt:lpstr>2.2 Thực trạng khả năng hợp tác với Nhà trường dưới góc nhìn của DN</vt:lpstr>
      <vt:lpstr>Bảng 2. Khả năng hợp tác với Nhà trường do  Doanh nghiệp lựa chọn</vt:lpstr>
      <vt:lpstr>Biểu đồ 2. Khả năng hợp tác với  Nhà trường do Doanh nghiệp lựa chọn</vt:lpstr>
      <vt:lpstr>2.2 Thực trạng khả năng hợp tác với Nhà trường dưới góc nhìn của DN</vt:lpstr>
      <vt:lpstr>2.3. Thực trạng về chất lượng đào tạo (sản phẩm đầu ra) của Trường Cao đẳng Kỹ thuật Lý Tự Trọng TP. Hồ Chí Minh</vt:lpstr>
      <vt:lpstr>Bảng 1. Mức độ hoạt động hợp tác của Nhà trường  dưới góc nhìn của Doanh nghiệp</vt:lpstr>
      <vt:lpstr>PowerPoint Presentation</vt:lpstr>
      <vt:lpstr>PowerPoint Presentation</vt:lpstr>
      <vt:lpstr>3. XÂY DỰNG NỘI DUNG HỢP TÁC ĐÀO TẠO VỚI DOANH NGHIỆP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ĐỊNH HƯỚNG PHÁT TRIỂN HỢP TÁC TOÀN DIỆN GIỮA TRƯỜNG CAO ĐẲNG KỸ THUẬT LÝ TỰ TRỌNG TP. HCM VỚI DOANH NGHIỆP TRONG ĐÀO TẠO</vt:lpstr>
      <vt:lpstr>PowerPoint Presentation</vt:lpstr>
      <vt:lpstr>4.2. Khẳng định vai trò của Nhà trường và Doanh nghiệp trong hợp tác đào tạo</vt:lpstr>
      <vt:lpstr>4.2. Khẳng định vai trò của Nhà trường và Doanh nghiệp trong hợp tác đào tạo</vt:lpstr>
      <vt:lpstr>PowerPoint Presentation</vt:lpstr>
      <vt:lpstr>PowerPoint Presentation</vt:lpstr>
      <vt:lpstr>5. KẾT LUẬN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Carcassonno</dc:creator>
  <cp:lastModifiedBy>Sky123.Org</cp:lastModifiedBy>
  <cp:revision>49</cp:revision>
  <dcterms:created xsi:type="dcterms:W3CDTF">2013-04-30T17:33:15Z</dcterms:created>
  <dcterms:modified xsi:type="dcterms:W3CDTF">2016-08-29T13:18:00Z</dcterms:modified>
</cp:coreProperties>
</file>